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</p:sldIdLst>
  <p:sldSz cy="6858000" cx="9144000"/>
  <p:notesSz cx="6735750" cy="98663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16" roundtripDataSignature="AMtx7mjZI0AlDom6VRCG+vvqxJUJSwLty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9710917-6783-40E3-BD64-A6E69853E25E}">
  <a:tblStyle styleId="{79710917-6783-40E3-BD64-A6E69853E25E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6" Type="http://customschemas.google.com/relationships/presentationmetadata" Target="meta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18831" cy="4950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15373" y="0"/>
            <a:ext cx="2918831" cy="4950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9350" y="1233488"/>
            <a:ext cx="4437063" cy="3328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371286"/>
            <a:ext cx="2918831" cy="49502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de-DE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:notes"/>
          <p:cNvSpPr txBox="1"/>
          <p:nvPr>
            <p:ph idx="1" type="body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1:notes"/>
          <p:cNvSpPr/>
          <p:nvPr>
            <p:ph idx="2" type="sldImg"/>
          </p:nvPr>
        </p:nvSpPr>
        <p:spPr>
          <a:xfrm>
            <a:off x="1149350" y="1233488"/>
            <a:ext cx="4437063" cy="3328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:notes"/>
          <p:cNvSpPr/>
          <p:nvPr>
            <p:ph idx="2" type="sldImg"/>
          </p:nvPr>
        </p:nvSpPr>
        <p:spPr>
          <a:xfrm>
            <a:off x="1149350" y="1233488"/>
            <a:ext cx="4437063" cy="3328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" name="Google Shape;152;p2:notes"/>
          <p:cNvSpPr txBox="1"/>
          <p:nvPr>
            <p:ph idx="1" type="body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2:notes"/>
          <p:cNvSpPr txBox="1"/>
          <p:nvPr>
            <p:ph idx="12" type="sldNum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:notes"/>
          <p:cNvSpPr txBox="1"/>
          <p:nvPr>
            <p:ph idx="1" type="body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3:notes"/>
          <p:cNvSpPr/>
          <p:nvPr>
            <p:ph idx="2" type="sldImg"/>
          </p:nvPr>
        </p:nvSpPr>
        <p:spPr>
          <a:xfrm>
            <a:off x="1149350" y="1233488"/>
            <a:ext cx="4437063" cy="3328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:notes"/>
          <p:cNvSpPr txBox="1"/>
          <p:nvPr>
            <p:ph idx="1" type="body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4:notes"/>
          <p:cNvSpPr/>
          <p:nvPr>
            <p:ph idx="2" type="sldImg"/>
          </p:nvPr>
        </p:nvSpPr>
        <p:spPr>
          <a:xfrm>
            <a:off x="1149350" y="1233488"/>
            <a:ext cx="4437063" cy="3328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5:notes"/>
          <p:cNvSpPr txBox="1"/>
          <p:nvPr>
            <p:ph idx="1" type="body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5:notes"/>
          <p:cNvSpPr/>
          <p:nvPr>
            <p:ph idx="2" type="sldImg"/>
          </p:nvPr>
        </p:nvSpPr>
        <p:spPr>
          <a:xfrm>
            <a:off x="1149350" y="1233488"/>
            <a:ext cx="4437063" cy="3328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6:notes"/>
          <p:cNvSpPr txBox="1"/>
          <p:nvPr>
            <p:ph idx="1" type="body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6:notes"/>
          <p:cNvSpPr/>
          <p:nvPr>
            <p:ph idx="2" type="sldImg"/>
          </p:nvPr>
        </p:nvSpPr>
        <p:spPr>
          <a:xfrm>
            <a:off x="1149350" y="1233488"/>
            <a:ext cx="4437063" cy="3328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7:notes"/>
          <p:cNvSpPr txBox="1"/>
          <p:nvPr>
            <p:ph idx="1" type="body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9" name="Google Shape;419;p7:notes"/>
          <p:cNvSpPr/>
          <p:nvPr>
            <p:ph idx="2" type="sldImg"/>
          </p:nvPr>
        </p:nvSpPr>
        <p:spPr>
          <a:xfrm>
            <a:off x="1149350" y="1233488"/>
            <a:ext cx="4437063" cy="3328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8:notes"/>
          <p:cNvSpPr txBox="1"/>
          <p:nvPr>
            <p:ph idx="1" type="body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3" name="Google Shape;473;p8:notes"/>
          <p:cNvSpPr/>
          <p:nvPr>
            <p:ph idx="2" type="sldImg"/>
          </p:nvPr>
        </p:nvSpPr>
        <p:spPr>
          <a:xfrm>
            <a:off x="1149350" y="1233488"/>
            <a:ext cx="4437063" cy="3328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9:notes"/>
          <p:cNvSpPr txBox="1"/>
          <p:nvPr>
            <p:ph idx="1" type="body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1" name="Google Shape;481;p9:notes"/>
          <p:cNvSpPr/>
          <p:nvPr>
            <p:ph idx="2" type="sldImg"/>
          </p:nvPr>
        </p:nvSpPr>
        <p:spPr>
          <a:xfrm>
            <a:off x="1149350" y="1233488"/>
            <a:ext cx="4437063" cy="3328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und Inhalt">
  <p:cSld name="Titel und Inhal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1"/>
          <p:cNvSpPr txBox="1"/>
          <p:nvPr>
            <p:ph idx="12" type="sldNum"/>
          </p:nvPr>
        </p:nvSpPr>
        <p:spPr>
          <a:xfrm>
            <a:off x="8009613" y="6422400"/>
            <a:ext cx="828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Seite </a:t>
            </a: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8" name="Google Shape;18;p11"/>
          <p:cNvSpPr txBox="1"/>
          <p:nvPr>
            <p:ph idx="11" type="ftr"/>
          </p:nvPr>
        </p:nvSpPr>
        <p:spPr>
          <a:xfrm>
            <a:off x="1047549" y="6422400"/>
            <a:ext cx="6962064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1"/>
          <p:cNvSpPr txBox="1"/>
          <p:nvPr>
            <p:ph idx="10" type="dt"/>
          </p:nvPr>
        </p:nvSpPr>
        <p:spPr>
          <a:xfrm>
            <a:off x="305992" y="6422400"/>
            <a:ext cx="720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1"/>
          <p:cNvSpPr txBox="1"/>
          <p:nvPr>
            <p:ph idx="1" type="body"/>
          </p:nvPr>
        </p:nvSpPr>
        <p:spPr>
          <a:xfrm>
            <a:off x="306388" y="5822088"/>
            <a:ext cx="6399212" cy="1857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5000"/>
              </a:lnSpc>
              <a:spcBef>
                <a:spcPts val="75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algn="l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/>
            </a:lvl2pPr>
            <a:lvl3pPr indent="-228600" lvl="2" marL="1371600" algn="l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228600" lvl="3" marL="1828800" algn="l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4pPr>
            <a:lvl5pPr indent="-228600" lvl="4" marL="2286000" algn="l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" name="Google Shape;21;p11"/>
          <p:cNvSpPr txBox="1"/>
          <p:nvPr>
            <p:ph idx="2" type="body"/>
          </p:nvPr>
        </p:nvSpPr>
        <p:spPr>
          <a:xfrm>
            <a:off x="305990" y="2097088"/>
            <a:ext cx="8532019" cy="36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5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◦"/>
              <a:defRPr/>
            </a:lvl2pPr>
            <a:lvl3pPr indent="-342900" lvl="2" marL="1371600" algn="l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3pPr>
            <a:lvl4pPr indent="-342900" lvl="3" marL="1828800" algn="l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" name="Google Shape;22;p11"/>
          <p:cNvSpPr txBox="1"/>
          <p:nvPr>
            <p:ph type="title"/>
          </p:nvPr>
        </p:nvSpPr>
        <p:spPr>
          <a:xfrm>
            <a:off x="305991" y="1119187"/>
            <a:ext cx="8531622" cy="78090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alt mit Bild klein links">
  <p:cSld name="Inhalt mit Bild klein links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0"/>
          <p:cNvSpPr txBox="1"/>
          <p:nvPr>
            <p:ph idx="12" type="sldNum"/>
          </p:nvPr>
        </p:nvSpPr>
        <p:spPr>
          <a:xfrm>
            <a:off x="8009613" y="6422400"/>
            <a:ext cx="828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Seite </a:t>
            </a: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77" name="Google Shape;77;p20"/>
          <p:cNvSpPr txBox="1"/>
          <p:nvPr>
            <p:ph idx="11" type="ftr"/>
          </p:nvPr>
        </p:nvSpPr>
        <p:spPr>
          <a:xfrm>
            <a:off x="1047549" y="6422400"/>
            <a:ext cx="6962064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0"/>
          <p:cNvSpPr txBox="1"/>
          <p:nvPr>
            <p:ph idx="10" type="dt"/>
          </p:nvPr>
        </p:nvSpPr>
        <p:spPr>
          <a:xfrm>
            <a:off x="305992" y="6422400"/>
            <a:ext cx="720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0"/>
          <p:cNvSpPr txBox="1"/>
          <p:nvPr>
            <p:ph idx="1" type="body"/>
          </p:nvPr>
        </p:nvSpPr>
        <p:spPr>
          <a:xfrm>
            <a:off x="3834893" y="2097089"/>
            <a:ext cx="5004000" cy="38528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5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◦"/>
              <a:defRPr/>
            </a:lvl2pPr>
            <a:lvl3pPr indent="-342900" lvl="2" marL="1371600" algn="l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3pPr>
            <a:lvl4pPr indent="-342900" lvl="3" marL="1828800" algn="l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" name="Google Shape;80;p20"/>
          <p:cNvSpPr txBox="1"/>
          <p:nvPr>
            <p:ph idx="2" type="body"/>
          </p:nvPr>
        </p:nvSpPr>
        <p:spPr>
          <a:xfrm>
            <a:off x="306388" y="5821761"/>
            <a:ext cx="3296444" cy="1706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5000"/>
              </a:lnSpc>
              <a:spcBef>
                <a:spcPts val="75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algn="l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/>
            </a:lvl2pPr>
            <a:lvl3pPr indent="-228600" lvl="2" marL="1371600" algn="l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228600" lvl="3" marL="1828800" algn="l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4pPr>
            <a:lvl5pPr indent="-228600" lvl="4" marL="2286000" algn="l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0"/>
          <p:cNvSpPr/>
          <p:nvPr>
            <p:ph idx="3" type="pic"/>
          </p:nvPr>
        </p:nvSpPr>
        <p:spPr>
          <a:xfrm>
            <a:off x="305992" y="1359154"/>
            <a:ext cx="3276000" cy="4356000"/>
          </a:xfrm>
          <a:prstGeom prst="rect">
            <a:avLst/>
          </a:prstGeom>
          <a:noFill/>
          <a:ln>
            <a:noFill/>
          </a:ln>
        </p:spPr>
      </p:sp>
      <p:sp>
        <p:nvSpPr>
          <p:cNvPr id="82" name="Google Shape;82;p20"/>
          <p:cNvSpPr txBox="1"/>
          <p:nvPr>
            <p:ph type="title"/>
          </p:nvPr>
        </p:nvSpPr>
        <p:spPr>
          <a:xfrm>
            <a:off x="3834893" y="1119187"/>
            <a:ext cx="5002720" cy="78090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alt mit Bild größer rechts">
  <p:cSld name="Inhalt mit Bild größer rechts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1"/>
          <p:cNvSpPr txBox="1"/>
          <p:nvPr>
            <p:ph idx="12" type="sldNum"/>
          </p:nvPr>
        </p:nvSpPr>
        <p:spPr>
          <a:xfrm>
            <a:off x="8009613" y="6422400"/>
            <a:ext cx="828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Seite </a:t>
            </a: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85" name="Google Shape;85;p21"/>
          <p:cNvSpPr txBox="1"/>
          <p:nvPr>
            <p:ph idx="11" type="ftr"/>
          </p:nvPr>
        </p:nvSpPr>
        <p:spPr>
          <a:xfrm>
            <a:off x="1047549" y="6422400"/>
            <a:ext cx="6962064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1"/>
          <p:cNvSpPr txBox="1"/>
          <p:nvPr>
            <p:ph idx="10" type="dt"/>
          </p:nvPr>
        </p:nvSpPr>
        <p:spPr>
          <a:xfrm>
            <a:off x="305992" y="6422400"/>
            <a:ext cx="720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1"/>
          <p:cNvSpPr txBox="1"/>
          <p:nvPr>
            <p:ph idx="1" type="body"/>
          </p:nvPr>
        </p:nvSpPr>
        <p:spPr>
          <a:xfrm>
            <a:off x="3826413" y="5824602"/>
            <a:ext cx="5004000" cy="1843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5000"/>
              </a:lnSpc>
              <a:spcBef>
                <a:spcPts val="75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algn="l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/>
            </a:lvl2pPr>
            <a:lvl3pPr indent="-228600" lvl="2" marL="1371600" algn="l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228600" lvl="3" marL="1828800" algn="l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4pPr>
            <a:lvl5pPr indent="-228600" lvl="4" marL="2286000" algn="l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" name="Google Shape;88;p21"/>
          <p:cNvSpPr/>
          <p:nvPr>
            <p:ph idx="2" type="pic"/>
          </p:nvPr>
        </p:nvSpPr>
        <p:spPr>
          <a:xfrm>
            <a:off x="3869613" y="2097088"/>
            <a:ext cx="4968000" cy="3600000"/>
          </a:xfrm>
          <a:prstGeom prst="rect">
            <a:avLst/>
          </a:prstGeom>
          <a:noFill/>
          <a:ln>
            <a:noFill/>
          </a:ln>
        </p:spPr>
      </p:sp>
      <p:sp>
        <p:nvSpPr>
          <p:cNvPr id="89" name="Google Shape;89;p21"/>
          <p:cNvSpPr txBox="1"/>
          <p:nvPr>
            <p:ph idx="3" type="body"/>
          </p:nvPr>
        </p:nvSpPr>
        <p:spPr>
          <a:xfrm>
            <a:off x="305991" y="2097088"/>
            <a:ext cx="3297600" cy="38528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5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◦"/>
              <a:defRPr/>
            </a:lvl2pPr>
            <a:lvl3pPr indent="-342900" lvl="2" marL="1371600" algn="l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3pPr>
            <a:lvl4pPr indent="-342900" lvl="3" marL="1828800" algn="l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" name="Google Shape;90;p21"/>
          <p:cNvSpPr txBox="1"/>
          <p:nvPr>
            <p:ph type="title"/>
          </p:nvPr>
        </p:nvSpPr>
        <p:spPr>
          <a:xfrm>
            <a:off x="305991" y="1119187"/>
            <a:ext cx="8531622" cy="78090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alt mit Bild größer links">
  <p:cSld name="Inhalt mit Bild größer links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2"/>
          <p:cNvSpPr txBox="1"/>
          <p:nvPr>
            <p:ph idx="10" type="dt"/>
          </p:nvPr>
        </p:nvSpPr>
        <p:spPr>
          <a:xfrm>
            <a:off x="305992" y="6422400"/>
            <a:ext cx="720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22"/>
          <p:cNvSpPr txBox="1"/>
          <p:nvPr>
            <p:ph idx="11" type="ftr"/>
          </p:nvPr>
        </p:nvSpPr>
        <p:spPr>
          <a:xfrm>
            <a:off x="1047549" y="6422400"/>
            <a:ext cx="6962064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2"/>
          <p:cNvSpPr txBox="1"/>
          <p:nvPr>
            <p:ph idx="12" type="sldNum"/>
          </p:nvPr>
        </p:nvSpPr>
        <p:spPr>
          <a:xfrm>
            <a:off x="8009613" y="6422400"/>
            <a:ext cx="828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Seite </a:t>
            </a: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95" name="Google Shape;95;p22"/>
          <p:cNvSpPr txBox="1"/>
          <p:nvPr>
            <p:ph idx="1" type="body"/>
          </p:nvPr>
        </p:nvSpPr>
        <p:spPr>
          <a:xfrm>
            <a:off x="5540013" y="2097088"/>
            <a:ext cx="3297600" cy="38528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5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◦"/>
              <a:defRPr/>
            </a:lvl2pPr>
            <a:lvl3pPr indent="-342900" lvl="2" marL="1371600" algn="l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3pPr>
            <a:lvl4pPr indent="-342900" lvl="3" marL="1828800" algn="l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6" name="Google Shape;96;p22"/>
          <p:cNvSpPr txBox="1"/>
          <p:nvPr>
            <p:ph idx="2" type="body"/>
          </p:nvPr>
        </p:nvSpPr>
        <p:spPr>
          <a:xfrm>
            <a:off x="306388" y="5829444"/>
            <a:ext cx="5019374" cy="2130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5000"/>
              </a:lnSpc>
              <a:spcBef>
                <a:spcPts val="75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algn="l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/>
            </a:lvl2pPr>
            <a:lvl3pPr indent="-228600" lvl="2" marL="1371600" algn="l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228600" lvl="3" marL="1828800" algn="l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4pPr>
            <a:lvl5pPr indent="-228600" lvl="4" marL="2286000" algn="l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7" name="Google Shape;97;p22"/>
          <p:cNvSpPr/>
          <p:nvPr>
            <p:ph idx="3" type="pic"/>
          </p:nvPr>
        </p:nvSpPr>
        <p:spPr>
          <a:xfrm>
            <a:off x="305992" y="2097088"/>
            <a:ext cx="5004000" cy="36000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2"/>
          <p:cNvSpPr txBox="1"/>
          <p:nvPr>
            <p:ph type="title"/>
          </p:nvPr>
        </p:nvSpPr>
        <p:spPr>
          <a:xfrm>
            <a:off x="305991" y="1119187"/>
            <a:ext cx="8531622" cy="78090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ld groß mit Titel">
  <p:cSld name="Bild groß mit Titel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3"/>
          <p:cNvSpPr txBox="1"/>
          <p:nvPr>
            <p:ph idx="12" type="sldNum"/>
          </p:nvPr>
        </p:nvSpPr>
        <p:spPr>
          <a:xfrm>
            <a:off x="8009613" y="6422400"/>
            <a:ext cx="828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Seite </a:t>
            </a: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01" name="Google Shape;101;p23"/>
          <p:cNvSpPr txBox="1"/>
          <p:nvPr>
            <p:ph idx="11" type="ftr"/>
          </p:nvPr>
        </p:nvSpPr>
        <p:spPr>
          <a:xfrm>
            <a:off x="1047549" y="6422400"/>
            <a:ext cx="6962064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23"/>
          <p:cNvSpPr txBox="1"/>
          <p:nvPr>
            <p:ph idx="10" type="dt"/>
          </p:nvPr>
        </p:nvSpPr>
        <p:spPr>
          <a:xfrm>
            <a:off x="305992" y="6422400"/>
            <a:ext cx="720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23"/>
          <p:cNvSpPr txBox="1"/>
          <p:nvPr>
            <p:ph idx="1" type="body"/>
          </p:nvPr>
        </p:nvSpPr>
        <p:spPr>
          <a:xfrm>
            <a:off x="306388" y="5829772"/>
            <a:ext cx="6399212" cy="1857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5000"/>
              </a:lnSpc>
              <a:spcBef>
                <a:spcPts val="75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algn="l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/>
            </a:lvl2pPr>
            <a:lvl3pPr indent="-228600" lvl="2" marL="1371600" algn="l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228600" lvl="3" marL="1828800" algn="l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4pPr>
            <a:lvl5pPr indent="-228600" lvl="4" marL="2286000" algn="l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" name="Google Shape;104;p23"/>
          <p:cNvSpPr/>
          <p:nvPr>
            <p:ph idx="2" type="pic"/>
          </p:nvPr>
        </p:nvSpPr>
        <p:spPr>
          <a:xfrm>
            <a:off x="305991" y="2097088"/>
            <a:ext cx="8531622" cy="3600000"/>
          </a:xfrm>
          <a:prstGeom prst="rect">
            <a:avLst/>
          </a:prstGeom>
          <a:noFill/>
          <a:ln>
            <a:noFill/>
          </a:ln>
        </p:spPr>
      </p:sp>
      <p:sp>
        <p:nvSpPr>
          <p:cNvPr id="105" name="Google Shape;105;p23"/>
          <p:cNvSpPr txBox="1"/>
          <p:nvPr>
            <p:ph type="title"/>
          </p:nvPr>
        </p:nvSpPr>
        <p:spPr>
          <a:xfrm>
            <a:off x="305991" y="1119187"/>
            <a:ext cx="8531622" cy="78090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ld abfallend mit Titel">
  <p:cSld name="Bild abfallend mit Titel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4"/>
          <p:cNvSpPr/>
          <p:nvPr>
            <p:ph idx="2" type="pic"/>
          </p:nvPr>
        </p:nvSpPr>
        <p:spPr>
          <a:xfrm>
            <a:off x="0" y="2362914"/>
            <a:ext cx="9144000" cy="4500000"/>
          </a:xfrm>
          <a:prstGeom prst="rect">
            <a:avLst/>
          </a:prstGeom>
          <a:noFill/>
          <a:ln>
            <a:noFill/>
          </a:ln>
        </p:spPr>
      </p:sp>
      <p:sp>
        <p:nvSpPr>
          <p:cNvPr id="108" name="Google Shape;108;p24"/>
          <p:cNvSpPr txBox="1"/>
          <p:nvPr>
            <p:ph idx="1" type="body"/>
          </p:nvPr>
        </p:nvSpPr>
        <p:spPr>
          <a:xfrm>
            <a:off x="306388" y="2004219"/>
            <a:ext cx="6399212" cy="1857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5000"/>
              </a:lnSpc>
              <a:spcBef>
                <a:spcPts val="75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algn="l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/>
            </a:lvl2pPr>
            <a:lvl3pPr indent="-228600" lvl="2" marL="1371600" algn="l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228600" lvl="3" marL="1828800" algn="l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4pPr>
            <a:lvl5pPr indent="-228600" lvl="4" marL="2286000" algn="l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" name="Google Shape;109;p24"/>
          <p:cNvSpPr txBox="1"/>
          <p:nvPr>
            <p:ph type="title"/>
          </p:nvPr>
        </p:nvSpPr>
        <p:spPr>
          <a:xfrm>
            <a:off x="305991" y="1119187"/>
            <a:ext cx="8531622" cy="78090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ld groß mit Text">
  <p:cSld name="Bild groß mit Text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5"/>
          <p:cNvSpPr txBox="1"/>
          <p:nvPr>
            <p:ph idx="12" type="sldNum"/>
          </p:nvPr>
        </p:nvSpPr>
        <p:spPr>
          <a:xfrm>
            <a:off x="8009613" y="6422400"/>
            <a:ext cx="828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Seite </a:t>
            </a: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12" name="Google Shape;112;p25"/>
          <p:cNvSpPr txBox="1"/>
          <p:nvPr>
            <p:ph idx="11" type="ftr"/>
          </p:nvPr>
        </p:nvSpPr>
        <p:spPr>
          <a:xfrm>
            <a:off x="1047549" y="6422400"/>
            <a:ext cx="6962064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25"/>
          <p:cNvSpPr txBox="1"/>
          <p:nvPr>
            <p:ph idx="10" type="dt"/>
          </p:nvPr>
        </p:nvSpPr>
        <p:spPr>
          <a:xfrm>
            <a:off x="305992" y="6422400"/>
            <a:ext cx="720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25"/>
          <p:cNvSpPr txBox="1"/>
          <p:nvPr>
            <p:ph idx="1" type="body"/>
          </p:nvPr>
        </p:nvSpPr>
        <p:spPr>
          <a:xfrm>
            <a:off x="6933236" y="1177925"/>
            <a:ext cx="1904378" cy="4535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95000"/>
              </a:lnSpc>
              <a:spcBef>
                <a:spcPts val="750"/>
              </a:spcBef>
              <a:spcAft>
                <a:spcPts val="0"/>
              </a:spcAft>
              <a:buSzPts val="1600"/>
              <a:buChar char="•"/>
              <a:defRPr sz="1600"/>
            </a:lvl1pPr>
            <a:lvl2pPr indent="-330200" lvl="1" marL="914400" algn="l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Char char="◦"/>
              <a:defRPr sz="1600"/>
            </a:lvl2pPr>
            <a:lvl3pPr indent="-342900" lvl="2" marL="1371600" algn="l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3pPr>
            <a:lvl4pPr indent="-342900" lvl="3" marL="1828800" algn="l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5" name="Google Shape;115;p25"/>
          <p:cNvSpPr txBox="1"/>
          <p:nvPr>
            <p:ph idx="2" type="body"/>
          </p:nvPr>
        </p:nvSpPr>
        <p:spPr>
          <a:xfrm>
            <a:off x="306388" y="5829772"/>
            <a:ext cx="6408000" cy="1857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5000"/>
              </a:lnSpc>
              <a:spcBef>
                <a:spcPts val="75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algn="l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/>
            </a:lvl2pPr>
            <a:lvl3pPr indent="-228600" lvl="2" marL="1371600" algn="l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228600" lvl="3" marL="1828800" algn="l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4pPr>
            <a:lvl5pPr indent="-228600" lvl="4" marL="2286000" algn="l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6" name="Google Shape;116;p25"/>
          <p:cNvSpPr/>
          <p:nvPr>
            <p:ph idx="3" type="pic"/>
          </p:nvPr>
        </p:nvSpPr>
        <p:spPr>
          <a:xfrm>
            <a:off x="305990" y="1177924"/>
            <a:ext cx="6408000" cy="4536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wei Bilder mit Text rechts">
  <p:cSld name="Zwei Bilder mit Text rechts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6"/>
          <p:cNvSpPr txBox="1"/>
          <p:nvPr>
            <p:ph idx="12" type="sldNum"/>
          </p:nvPr>
        </p:nvSpPr>
        <p:spPr>
          <a:xfrm>
            <a:off x="8009613" y="6422400"/>
            <a:ext cx="828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Seite </a:t>
            </a: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19" name="Google Shape;119;p26"/>
          <p:cNvSpPr txBox="1"/>
          <p:nvPr>
            <p:ph idx="11" type="ftr"/>
          </p:nvPr>
        </p:nvSpPr>
        <p:spPr>
          <a:xfrm>
            <a:off x="1047549" y="6422400"/>
            <a:ext cx="6962064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26"/>
          <p:cNvSpPr txBox="1"/>
          <p:nvPr>
            <p:ph idx="10" type="dt"/>
          </p:nvPr>
        </p:nvSpPr>
        <p:spPr>
          <a:xfrm>
            <a:off x="305992" y="6422400"/>
            <a:ext cx="720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26"/>
          <p:cNvSpPr txBox="1"/>
          <p:nvPr>
            <p:ph idx="1" type="body"/>
          </p:nvPr>
        </p:nvSpPr>
        <p:spPr>
          <a:xfrm>
            <a:off x="7306868" y="1177925"/>
            <a:ext cx="1530746" cy="44705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95000"/>
              </a:lnSpc>
              <a:spcBef>
                <a:spcPts val="750"/>
              </a:spcBef>
              <a:spcAft>
                <a:spcPts val="0"/>
              </a:spcAft>
              <a:buSzPts val="1600"/>
              <a:buChar char="•"/>
              <a:defRPr sz="1600"/>
            </a:lvl1pPr>
            <a:lvl2pPr indent="-330200" lvl="1" marL="914400" algn="l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Char char="◦"/>
              <a:defRPr sz="1600"/>
            </a:lvl2pPr>
            <a:lvl3pPr indent="-342900" lvl="2" marL="1371600" algn="l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3pPr>
            <a:lvl4pPr indent="-342900" lvl="3" marL="1828800" algn="l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" name="Google Shape;122;p26"/>
          <p:cNvSpPr/>
          <p:nvPr>
            <p:ph idx="2" type="pic"/>
          </p:nvPr>
        </p:nvSpPr>
        <p:spPr>
          <a:xfrm>
            <a:off x="3806430" y="1177926"/>
            <a:ext cx="3274094" cy="4536000"/>
          </a:xfrm>
          <a:prstGeom prst="rect">
            <a:avLst/>
          </a:prstGeom>
          <a:noFill/>
          <a:ln>
            <a:noFill/>
          </a:ln>
        </p:spPr>
      </p:sp>
      <p:sp>
        <p:nvSpPr>
          <p:cNvPr id="123" name="Google Shape;123;p26"/>
          <p:cNvSpPr txBox="1"/>
          <p:nvPr>
            <p:ph idx="3" type="body"/>
          </p:nvPr>
        </p:nvSpPr>
        <p:spPr>
          <a:xfrm>
            <a:off x="3790368" y="5833641"/>
            <a:ext cx="3273698" cy="174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5000"/>
              </a:lnSpc>
              <a:spcBef>
                <a:spcPts val="75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algn="l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/>
            </a:lvl2pPr>
            <a:lvl3pPr indent="-228600" lvl="2" marL="1371600" algn="l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228600" lvl="3" marL="1828800" algn="l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4pPr>
            <a:lvl5pPr indent="-228600" lvl="4" marL="2286000" algn="l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" name="Google Shape;124;p26"/>
          <p:cNvSpPr txBox="1"/>
          <p:nvPr>
            <p:ph idx="4" type="body"/>
          </p:nvPr>
        </p:nvSpPr>
        <p:spPr>
          <a:xfrm>
            <a:off x="306388" y="5833641"/>
            <a:ext cx="3273698" cy="174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5000"/>
              </a:lnSpc>
              <a:spcBef>
                <a:spcPts val="75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algn="l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/>
            </a:lvl2pPr>
            <a:lvl3pPr indent="-228600" lvl="2" marL="1371600" algn="l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228600" lvl="3" marL="1828800" algn="l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4pPr>
            <a:lvl5pPr indent="-228600" lvl="4" marL="2286000" algn="l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" name="Google Shape;125;p26"/>
          <p:cNvSpPr/>
          <p:nvPr>
            <p:ph idx="5" type="pic"/>
          </p:nvPr>
        </p:nvSpPr>
        <p:spPr>
          <a:xfrm>
            <a:off x="305992" y="1177926"/>
            <a:ext cx="3274094" cy="4536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, zwei Bilder mit Text rechts">
  <p:cSld name="Titel, zwei Bilder mit Text rechts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7"/>
          <p:cNvSpPr txBox="1"/>
          <p:nvPr>
            <p:ph idx="12" type="sldNum"/>
          </p:nvPr>
        </p:nvSpPr>
        <p:spPr>
          <a:xfrm>
            <a:off x="8009613" y="6422400"/>
            <a:ext cx="828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Seite </a:t>
            </a: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28" name="Google Shape;128;p27"/>
          <p:cNvSpPr txBox="1"/>
          <p:nvPr>
            <p:ph idx="11" type="ftr"/>
          </p:nvPr>
        </p:nvSpPr>
        <p:spPr>
          <a:xfrm>
            <a:off x="1047549" y="6422400"/>
            <a:ext cx="6962064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27"/>
          <p:cNvSpPr txBox="1"/>
          <p:nvPr>
            <p:ph idx="10" type="dt"/>
          </p:nvPr>
        </p:nvSpPr>
        <p:spPr>
          <a:xfrm>
            <a:off x="305992" y="6422400"/>
            <a:ext cx="720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27"/>
          <p:cNvSpPr txBox="1"/>
          <p:nvPr>
            <p:ph idx="1" type="body"/>
          </p:nvPr>
        </p:nvSpPr>
        <p:spPr>
          <a:xfrm>
            <a:off x="7306868" y="2097088"/>
            <a:ext cx="1530746" cy="36168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95000"/>
              </a:lnSpc>
              <a:spcBef>
                <a:spcPts val="750"/>
              </a:spcBef>
              <a:spcAft>
                <a:spcPts val="0"/>
              </a:spcAft>
              <a:buSzPts val="1600"/>
              <a:buChar char="•"/>
              <a:defRPr sz="1600"/>
            </a:lvl1pPr>
            <a:lvl2pPr indent="-330200" lvl="1" marL="914400" algn="l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Char char="◦"/>
              <a:defRPr sz="1600"/>
            </a:lvl2pPr>
            <a:lvl3pPr indent="-342900" lvl="2" marL="1371600" algn="l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3pPr>
            <a:lvl4pPr indent="-342900" lvl="3" marL="1828800" algn="l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1" name="Google Shape;131;p27"/>
          <p:cNvSpPr txBox="1"/>
          <p:nvPr>
            <p:ph idx="2" type="body"/>
          </p:nvPr>
        </p:nvSpPr>
        <p:spPr>
          <a:xfrm>
            <a:off x="3790368" y="5833641"/>
            <a:ext cx="3273698" cy="174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5000"/>
              </a:lnSpc>
              <a:spcBef>
                <a:spcPts val="75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algn="l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/>
            </a:lvl2pPr>
            <a:lvl3pPr indent="-228600" lvl="2" marL="1371600" algn="l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228600" lvl="3" marL="1828800" algn="l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4pPr>
            <a:lvl5pPr indent="-228600" lvl="4" marL="2286000" algn="l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2" name="Google Shape;132;p27"/>
          <p:cNvSpPr/>
          <p:nvPr>
            <p:ph idx="3" type="pic"/>
          </p:nvPr>
        </p:nvSpPr>
        <p:spPr>
          <a:xfrm>
            <a:off x="3806430" y="2110552"/>
            <a:ext cx="3274094" cy="3600000"/>
          </a:xfrm>
          <a:prstGeom prst="rect">
            <a:avLst/>
          </a:prstGeom>
          <a:noFill/>
          <a:ln>
            <a:noFill/>
          </a:ln>
        </p:spPr>
      </p:sp>
      <p:sp>
        <p:nvSpPr>
          <p:cNvPr id="133" name="Google Shape;133;p27"/>
          <p:cNvSpPr txBox="1"/>
          <p:nvPr>
            <p:ph idx="4" type="body"/>
          </p:nvPr>
        </p:nvSpPr>
        <p:spPr>
          <a:xfrm>
            <a:off x="306388" y="5833641"/>
            <a:ext cx="3273698" cy="174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5000"/>
              </a:lnSpc>
              <a:spcBef>
                <a:spcPts val="75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algn="l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/>
            </a:lvl2pPr>
            <a:lvl3pPr indent="-228600" lvl="2" marL="1371600" algn="l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228600" lvl="3" marL="1828800" algn="l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4pPr>
            <a:lvl5pPr indent="-228600" lvl="4" marL="2286000" algn="l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4" name="Google Shape;134;p27"/>
          <p:cNvSpPr/>
          <p:nvPr>
            <p:ph idx="5" type="pic"/>
          </p:nvPr>
        </p:nvSpPr>
        <p:spPr>
          <a:xfrm>
            <a:off x="305992" y="2110552"/>
            <a:ext cx="3274094" cy="3600000"/>
          </a:xfrm>
          <a:prstGeom prst="rect">
            <a:avLst/>
          </a:prstGeom>
          <a:noFill/>
          <a:ln>
            <a:noFill/>
          </a:ln>
        </p:spPr>
      </p:sp>
      <p:sp>
        <p:nvSpPr>
          <p:cNvPr id="135" name="Google Shape;135;p27"/>
          <p:cNvSpPr txBox="1"/>
          <p:nvPr>
            <p:ph type="title"/>
          </p:nvPr>
        </p:nvSpPr>
        <p:spPr>
          <a:xfrm>
            <a:off x="305991" y="1119187"/>
            <a:ext cx="8531622" cy="78090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, zwei Bilder">
  <p:cSld name="Titel, zwei Bilder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8"/>
          <p:cNvSpPr txBox="1"/>
          <p:nvPr>
            <p:ph idx="12" type="sldNum"/>
          </p:nvPr>
        </p:nvSpPr>
        <p:spPr>
          <a:xfrm>
            <a:off x="8009613" y="6422400"/>
            <a:ext cx="828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Seite </a:t>
            </a: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38" name="Google Shape;138;p28"/>
          <p:cNvSpPr txBox="1"/>
          <p:nvPr>
            <p:ph idx="11" type="ftr"/>
          </p:nvPr>
        </p:nvSpPr>
        <p:spPr>
          <a:xfrm>
            <a:off x="1047549" y="6422400"/>
            <a:ext cx="6962064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28"/>
          <p:cNvSpPr txBox="1"/>
          <p:nvPr>
            <p:ph idx="10" type="dt"/>
          </p:nvPr>
        </p:nvSpPr>
        <p:spPr>
          <a:xfrm>
            <a:off x="305992" y="6422400"/>
            <a:ext cx="720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28"/>
          <p:cNvSpPr txBox="1"/>
          <p:nvPr>
            <p:ph idx="1" type="body"/>
          </p:nvPr>
        </p:nvSpPr>
        <p:spPr>
          <a:xfrm>
            <a:off x="4665446" y="5824603"/>
            <a:ext cx="4176000" cy="1832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5000"/>
              </a:lnSpc>
              <a:spcBef>
                <a:spcPts val="75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algn="l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/>
            </a:lvl2pPr>
            <a:lvl3pPr indent="-228600" lvl="2" marL="1371600" algn="l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228600" lvl="3" marL="1828800" algn="l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4pPr>
            <a:lvl5pPr indent="-228600" lvl="4" marL="2286000" algn="l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1" name="Google Shape;141;p28"/>
          <p:cNvSpPr/>
          <p:nvPr>
            <p:ph idx="2" type="pic"/>
          </p:nvPr>
        </p:nvSpPr>
        <p:spPr>
          <a:xfrm>
            <a:off x="4665445" y="2097087"/>
            <a:ext cx="4176000" cy="3600000"/>
          </a:xfrm>
          <a:prstGeom prst="rect">
            <a:avLst/>
          </a:prstGeom>
          <a:noFill/>
          <a:ln>
            <a:noFill/>
          </a:ln>
        </p:spPr>
      </p:sp>
      <p:sp>
        <p:nvSpPr>
          <p:cNvPr id="142" name="Google Shape;142;p28"/>
          <p:cNvSpPr txBox="1"/>
          <p:nvPr>
            <p:ph idx="3" type="body"/>
          </p:nvPr>
        </p:nvSpPr>
        <p:spPr>
          <a:xfrm>
            <a:off x="306388" y="5824603"/>
            <a:ext cx="4176000" cy="1832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5000"/>
              </a:lnSpc>
              <a:spcBef>
                <a:spcPts val="75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algn="l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/>
            </a:lvl2pPr>
            <a:lvl3pPr indent="-228600" lvl="2" marL="1371600" algn="l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228600" lvl="3" marL="1828800" algn="l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4pPr>
            <a:lvl5pPr indent="-228600" lvl="4" marL="2286000" algn="l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3" name="Google Shape;143;p28"/>
          <p:cNvSpPr/>
          <p:nvPr>
            <p:ph idx="4" type="pic"/>
          </p:nvPr>
        </p:nvSpPr>
        <p:spPr>
          <a:xfrm>
            <a:off x="306388" y="2097087"/>
            <a:ext cx="4176000" cy="3600000"/>
          </a:xfrm>
          <a:prstGeom prst="rect">
            <a:avLst/>
          </a:prstGeom>
          <a:noFill/>
          <a:ln>
            <a:noFill/>
          </a:ln>
        </p:spPr>
      </p:sp>
      <p:sp>
        <p:nvSpPr>
          <p:cNvPr id="144" name="Google Shape;144;p28"/>
          <p:cNvSpPr txBox="1"/>
          <p:nvPr>
            <p:ph type="title"/>
          </p:nvPr>
        </p:nvSpPr>
        <p:spPr>
          <a:xfrm>
            <a:off x="305991" y="1119187"/>
            <a:ext cx="8531622" cy="78090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folie" showMasterSp="0">
  <p:cSld name="Titelfolie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2"/>
          <p:cNvSpPr/>
          <p:nvPr/>
        </p:nvSpPr>
        <p:spPr>
          <a:xfrm>
            <a:off x="0" y="1376413"/>
            <a:ext cx="9144000" cy="13475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12"/>
          <p:cNvSpPr/>
          <p:nvPr>
            <p:ph idx="2" type="pic"/>
          </p:nvPr>
        </p:nvSpPr>
        <p:spPr>
          <a:xfrm>
            <a:off x="0" y="2723950"/>
            <a:ext cx="9144000" cy="4140000"/>
          </a:xfrm>
          <a:prstGeom prst="rect">
            <a:avLst/>
          </a:prstGeom>
          <a:noFill/>
          <a:ln>
            <a:noFill/>
          </a:ln>
        </p:spPr>
      </p:sp>
      <p:sp>
        <p:nvSpPr>
          <p:cNvPr id="26" name="Google Shape;26;p12"/>
          <p:cNvSpPr txBox="1"/>
          <p:nvPr>
            <p:ph idx="1" type="subTitle"/>
          </p:nvPr>
        </p:nvSpPr>
        <p:spPr>
          <a:xfrm>
            <a:off x="305991" y="2220322"/>
            <a:ext cx="8532019" cy="2934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5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27" name="Google Shape;27;p12"/>
          <p:cNvSpPr txBox="1"/>
          <p:nvPr>
            <p:ph type="ctrTitle"/>
          </p:nvPr>
        </p:nvSpPr>
        <p:spPr>
          <a:xfrm>
            <a:off x="305991" y="1503563"/>
            <a:ext cx="8532018" cy="61275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8" name="Google Shape;28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05991" y="404813"/>
            <a:ext cx="1980001" cy="54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folie ohne Bild" showMasterSp="0">
  <p:cSld name="Titelfolie ohne Bild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3"/>
          <p:cNvSpPr txBox="1"/>
          <p:nvPr>
            <p:ph idx="1" type="subTitle"/>
          </p:nvPr>
        </p:nvSpPr>
        <p:spPr>
          <a:xfrm>
            <a:off x="305991" y="5263520"/>
            <a:ext cx="8532019" cy="6864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5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  <a:defRPr b="0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31" name="Google Shape;31;p13"/>
          <p:cNvSpPr txBox="1"/>
          <p:nvPr>
            <p:ph type="ctrTitle"/>
          </p:nvPr>
        </p:nvSpPr>
        <p:spPr>
          <a:xfrm>
            <a:off x="305991" y="3429000"/>
            <a:ext cx="8532018" cy="171112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  <a:defRPr sz="32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32" name="Google Shape;32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05991" y="404813"/>
            <a:ext cx="1980001" cy="54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und Inhalt wenig Text">
  <p:cSld name="Titel und Inhalt wenig 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4"/>
          <p:cNvSpPr txBox="1"/>
          <p:nvPr>
            <p:ph idx="12" type="sldNum"/>
          </p:nvPr>
        </p:nvSpPr>
        <p:spPr>
          <a:xfrm>
            <a:off x="8009613" y="6422400"/>
            <a:ext cx="828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Seite </a:t>
            </a: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35" name="Google Shape;35;p14"/>
          <p:cNvSpPr txBox="1"/>
          <p:nvPr>
            <p:ph idx="11" type="ftr"/>
          </p:nvPr>
        </p:nvSpPr>
        <p:spPr>
          <a:xfrm>
            <a:off x="1047549" y="6422400"/>
            <a:ext cx="6962064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4"/>
          <p:cNvSpPr txBox="1"/>
          <p:nvPr>
            <p:ph idx="10" type="dt"/>
          </p:nvPr>
        </p:nvSpPr>
        <p:spPr>
          <a:xfrm>
            <a:off x="305992" y="6422400"/>
            <a:ext cx="720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4"/>
          <p:cNvSpPr txBox="1"/>
          <p:nvPr>
            <p:ph idx="1" type="body"/>
          </p:nvPr>
        </p:nvSpPr>
        <p:spPr>
          <a:xfrm>
            <a:off x="306388" y="5822088"/>
            <a:ext cx="6399212" cy="1857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5000"/>
              </a:lnSpc>
              <a:spcBef>
                <a:spcPts val="75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algn="l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/>
            </a:lvl2pPr>
            <a:lvl3pPr indent="-228600" lvl="2" marL="1371600" algn="l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228600" lvl="3" marL="1828800" algn="l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4pPr>
            <a:lvl5pPr indent="-228600" lvl="4" marL="2286000" algn="l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14"/>
          <p:cNvSpPr txBox="1"/>
          <p:nvPr>
            <p:ph idx="2" type="body"/>
          </p:nvPr>
        </p:nvSpPr>
        <p:spPr>
          <a:xfrm>
            <a:off x="305991" y="2097088"/>
            <a:ext cx="6399610" cy="36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5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◦"/>
              <a:defRPr/>
            </a:lvl2pPr>
            <a:lvl3pPr indent="-342900" lvl="2" marL="1371600" algn="l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3pPr>
            <a:lvl4pPr indent="-342900" lvl="3" marL="1828800" algn="l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" name="Google Shape;39;p14"/>
          <p:cNvSpPr txBox="1"/>
          <p:nvPr>
            <p:ph type="title"/>
          </p:nvPr>
        </p:nvSpPr>
        <p:spPr>
          <a:xfrm>
            <a:off x="305991" y="1119187"/>
            <a:ext cx="8531622" cy="78090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bschnitts-&#10;überschrift">
  <p:cSld name="Abschnitts-&#10;überschrif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5"/>
          <p:cNvSpPr/>
          <p:nvPr>
            <p:ph idx="2" type="pic"/>
          </p:nvPr>
        </p:nvSpPr>
        <p:spPr>
          <a:xfrm>
            <a:off x="0" y="2720148"/>
            <a:ext cx="9144000" cy="4140000"/>
          </a:xfrm>
          <a:prstGeom prst="rect">
            <a:avLst/>
          </a:prstGeom>
          <a:noFill/>
          <a:ln>
            <a:noFill/>
          </a:ln>
        </p:spPr>
      </p:sp>
      <p:sp>
        <p:nvSpPr>
          <p:cNvPr id="42" name="Google Shape;42;p15"/>
          <p:cNvSpPr txBox="1"/>
          <p:nvPr>
            <p:ph idx="1" type="subTitle"/>
          </p:nvPr>
        </p:nvSpPr>
        <p:spPr>
          <a:xfrm>
            <a:off x="313675" y="2238758"/>
            <a:ext cx="8532019" cy="2934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5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43" name="Google Shape;43;p15"/>
          <p:cNvSpPr txBox="1"/>
          <p:nvPr>
            <p:ph type="ctrTitle"/>
          </p:nvPr>
        </p:nvSpPr>
        <p:spPr>
          <a:xfrm>
            <a:off x="313675" y="1114425"/>
            <a:ext cx="8532018" cy="98652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  <a:defRPr sz="28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bschnittsüber-  schrift ohne Bild">
  <p:cSld name="Abschnittsüber-  schrift ohne Bild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16"/>
          <p:cNvCxnSpPr/>
          <p:nvPr/>
        </p:nvCxnSpPr>
        <p:spPr>
          <a:xfrm>
            <a:off x="305991" y="6165850"/>
            <a:ext cx="8532019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6" name="Google Shape;46;p16"/>
          <p:cNvSpPr txBox="1"/>
          <p:nvPr>
            <p:ph idx="1" type="subTitle"/>
          </p:nvPr>
        </p:nvSpPr>
        <p:spPr>
          <a:xfrm>
            <a:off x="305991" y="5263521"/>
            <a:ext cx="8532019" cy="2934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5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  <a:defRPr b="0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47" name="Google Shape;47;p16"/>
          <p:cNvSpPr txBox="1"/>
          <p:nvPr>
            <p:ph type="ctrTitle"/>
          </p:nvPr>
        </p:nvSpPr>
        <p:spPr>
          <a:xfrm>
            <a:off x="305991" y="4294208"/>
            <a:ext cx="8532018" cy="84591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  <a:defRPr sz="28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48" name="Google Shape;48;p16"/>
          <p:cNvCxnSpPr/>
          <p:nvPr/>
        </p:nvCxnSpPr>
        <p:spPr>
          <a:xfrm>
            <a:off x="305991" y="6165850"/>
            <a:ext cx="8532019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wei Inhalte">
  <p:cSld name="Zwei Inhalte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7"/>
          <p:cNvSpPr txBox="1"/>
          <p:nvPr>
            <p:ph idx="12" type="sldNum"/>
          </p:nvPr>
        </p:nvSpPr>
        <p:spPr>
          <a:xfrm>
            <a:off x="8009613" y="6422400"/>
            <a:ext cx="828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Seite </a:t>
            </a: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51" name="Google Shape;51;p17"/>
          <p:cNvSpPr txBox="1"/>
          <p:nvPr>
            <p:ph idx="11" type="ftr"/>
          </p:nvPr>
        </p:nvSpPr>
        <p:spPr>
          <a:xfrm>
            <a:off x="1047549" y="6422400"/>
            <a:ext cx="6962064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7"/>
          <p:cNvSpPr txBox="1"/>
          <p:nvPr>
            <p:ph idx="10" type="dt"/>
          </p:nvPr>
        </p:nvSpPr>
        <p:spPr>
          <a:xfrm>
            <a:off x="305992" y="6422400"/>
            <a:ext cx="720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7"/>
          <p:cNvSpPr txBox="1"/>
          <p:nvPr>
            <p:ph idx="1" type="body"/>
          </p:nvPr>
        </p:nvSpPr>
        <p:spPr>
          <a:xfrm>
            <a:off x="4665446" y="5824603"/>
            <a:ext cx="4202982" cy="1832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5000"/>
              </a:lnSpc>
              <a:spcBef>
                <a:spcPts val="75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algn="l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/>
            </a:lvl2pPr>
            <a:lvl3pPr indent="-228600" lvl="2" marL="1371600" algn="l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228600" lvl="3" marL="1828800" algn="l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4pPr>
            <a:lvl5pPr indent="-228600" lvl="4" marL="2286000" algn="l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" name="Google Shape;54;p17"/>
          <p:cNvSpPr txBox="1"/>
          <p:nvPr>
            <p:ph idx="2" type="body"/>
          </p:nvPr>
        </p:nvSpPr>
        <p:spPr>
          <a:xfrm>
            <a:off x="4680285" y="2097088"/>
            <a:ext cx="4157725" cy="36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5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◦"/>
              <a:defRPr/>
            </a:lvl2pPr>
            <a:lvl3pPr indent="-342900" lvl="2" marL="1371600" algn="l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3pPr>
            <a:lvl4pPr indent="-342900" lvl="3" marL="1828800" algn="l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17"/>
          <p:cNvSpPr txBox="1"/>
          <p:nvPr>
            <p:ph idx="3" type="body"/>
          </p:nvPr>
        </p:nvSpPr>
        <p:spPr>
          <a:xfrm>
            <a:off x="306388" y="5824603"/>
            <a:ext cx="4202982" cy="1832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5000"/>
              </a:lnSpc>
              <a:spcBef>
                <a:spcPts val="75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algn="l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/>
            </a:lvl2pPr>
            <a:lvl3pPr indent="-228600" lvl="2" marL="1371600" algn="l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228600" lvl="3" marL="1828800" algn="l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4pPr>
            <a:lvl5pPr indent="-228600" lvl="4" marL="2286000" algn="l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" name="Google Shape;56;p17"/>
          <p:cNvSpPr txBox="1"/>
          <p:nvPr>
            <p:ph idx="4" type="body"/>
          </p:nvPr>
        </p:nvSpPr>
        <p:spPr>
          <a:xfrm>
            <a:off x="305991" y="2097088"/>
            <a:ext cx="4157725" cy="36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5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◦"/>
              <a:defRPr/>
            </a:lvl2pPr>
            <a:lvl3pPr indent="-342900" lvl="2" marL="1371600" algn="l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3pPr>
            <a:lvl4pPr indent="-342900" lvl="3" marL="1828800" algn="l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" name="Google Shape;57;p17"/>
          <p:cNvSpPr txBox="1"/>
          <p:nvPr>
            <p:ph type="title"/>
          </p:nvPr>
        </p:nvSpPr>
        <p:spPr>
          <a:xfrm>
            <a:off x="305991" y="1119187"/>
            <a:ext cx="8531622" cy="78090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gleich">
  <p:cSld name="Vergleich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8"/>
          <p:cNvSpPr txBox="1"/>
          <p:nvPr>
            <p:ph idx="12" type="sldNum"/>
          </p:nvPr>
        </p:nvSpPr>
        <p:spPr>
          <a:xfrm>
            <a:off x="8009613" y="6422400"/>
            <a:ext cx="828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Seite </a:t>
            </a: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60" name="Google Shape;60;p18"/>
          <p:cNvSpPr txBox="1"/>
          <p:nvPr>
            <p:ph idx="11" type="ftr"/>
          </p:nvPr>
        </p:nvSpPr>
        <p:spPr>
          <a:xfrm>
            <a:off x="1047549" y="6422400"/>
            <a:ext cx="6962064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8"/>
          <p:cNvSpPr txBox="1"/>
          <p:nvPr>
            <p:ph idx="10" type="dt"/>
          </p:nvPr>
        </p:nvSpPr>
        <p:spPr>
          <a:xfrm>
            <a:off x="305992" y="6422400"/>
            <a:ext cx="720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8"/>
          <p:cNvSpPr txBox="1"/>
          <p:nvPr>
            <p:ph idx="1" type="body"/>
          </p:nvPr>
        </p:nvSpPr>
        <p:spPr>
          <a:xfrm>
            <a:off x="4680283" y="2921000"/>
            <a:ext cx="4157726" cy="3028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5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◦"/>
              <a:defRPr/>
            </a:lvl2pPr>
            <a:lvl3pPr indent="-342900" lvl="2" marL="1371600" algn="l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3pPr>
            <a:lvl4pPr indent="-342900" lvl="3" marL="1828800" algn="l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" name="Google Shape;63;p18"/>
          <p:cNvSpPr txBox="1"/>
          <p:nvPr>
            <p:ph idx="2" type="body"/>
          </p:nvPr>
        </p:nvSpPr>
        <p:spPr>
          <a:xfrm>
            <a:off x="4680284" y="2097088"/>
            <a:ext cx="4157725" cy="66926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95000"/>
              </a:lnSpc>
              <a:spcBef>
                <a:spcPts val="750"/>
              </a:spcBef>
              <a:spcAft>
                <a:spcPts val="0"/>
              </a:spcAft>
              <a:buSzPts val="2200"/>
              <a:buNone/>
              <a:defRPr b="1" sz="2200"/>
            </a:lvl1pPr>
            <a:lvl2pPr indent="-228600" lvl="1" marL="914400" algn="l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64" name="Google Shape;64;p18"/>
          <p:cNvSpPr txBox="1"/>
          <p:nvPr>
            <p:ph idx="3" type="body"/>
          </p:nvPr>
        </p:nvSpPr>
        <p:spPr>
          <a:xfrm>
            <a:off x="300566" y="2921000"/>
            <a:ext cx="4163150" cy="3028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5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◦"/>
              <a:defRPr/>
            </a:lvl2pPr>
            <a:lvl3pPr indent="-342900" lvl="2" marL="1371600" algn="l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3pPr>
            <a:lvl4pPr indent="-342900" lvl="3" marL="1828800" algn="l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18"/>
          <p:cNvSpPr txBox="1"/>
          <p:nvPr>
            <p:ph idx="4" type="body"/>
          </p:nvPr>
        </p:nvSpPr>
        <p:spPr>
          <a:xfrm>
            <a:off x="300565" y="2097088"/>
            <a:ext cx="4163151" cy="66926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95000"/>
              </a:lnSpc>
              <a:spcBef>
                <a:spcPts val="750"/>
              </a:spcBef>
              <a:spcAft>
                <a:spcPts val="0"/>
              </a:spcAft>
              <a:buSzPts val="2200"/>
              <a:buNone/>
              <a:defRPr b="1" sz="2200"/>
            </a:lvl1pPr>
            <a:lvl2pPr indent="-228600" lvl="1" marL="914400" algn="l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66" name="Google Shape;66;p18"/>
          <p:cNvSpPr txBox="1"/>
          <p:nvPr>
            <p:ph type="title"/>
          </p:nvPr>
        </p:nvSpPr>
        <p:spPr>
          <a:xfrm>
            <a:off x="305991" y="1119187"/>
            <a:ext cx="8531622" cy="78090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alt mit Bild klein rechts">
  <p:cSld name="Inhalt mit Bild klein rechts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9"/>
          <p:cNvSpPr txBox="1"/>
          <p:nvPr>
            <p:ph idx="12" type="sldNum"/>
          </p:nvPr>
        </p:nvSpPr>
        <p:spPr>
          <a:xfrm>
            <a:off x="8009613" y="6422400"/>
            <a:ext cx="828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Seite </a:t>
            </a: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69" name="Google Shape;69;p19"/>
          <p:cNvSpPr txBox="1"/>
          <p:nvPr>
            <p:ph idx="11" type="ftr"/>
          </p:nvPr>
        </p:nvSpPr>
        <p:spPr>
          <a:xfrm>
            <a:off x="1047549" y="6422400"/>
            <a:ext cx="6962064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9"/>
          <p:cNvSpPr txBox="1"/>
          <p:nvPr>
            <p:ph idx="10" type="dt"/>
          </p:nvPr>
        </p:nvSpPr>
        <p:spPr>
          <a:xfrm>
            <a:off x="305992" y="6422400"/>
            <a:ext cx="720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9"/>
          <p:cNvSpPr txBox="1"/>
          <p:nvPr>
            <p:ph idx="1" type="body"/>
          </p:nvPr>
        </p:nvSpPr>
        <p:spPr>
          <a:xfrm>
            <a:off x="5541169" y="5824603"/>
            <a:ext cx="3296443" cy="1832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5000"/>
              </a:lnSpc>
              <a:spcBef>
                <a:spcPts val="75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algn="l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/>
            </a:lvl2pPr>
            <a:lvl3pPr indent="-228600" lvl="2" marL="1371600" algn="l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228600" lvl="3" marL="1828800" algn="l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4pPr>
            <a:lvl5pPr indent="-228600" lvl="4" marL="2286000" algn="l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" name="Google Shape;72;p19"/>
          <p:cNvSpPr/>
          <p:nvPr>
            <p:ph idx="2" type="pic"/>
          </p:nvPr>
        </p:nvSpPr>
        <p:spPr>
          <a:xfrm>
            <a:off x="5564222" y="1366837"/>
            <a:ext cx="3276000" cy="4356000"/>
          </a:xfrm>
          <a:prstGeom prst="rect">
            <a:avLst/>
          </a:prstGeom>
          <a:noFill/>
          <a:ln>
            <a:noFill/>
          </a:ln>
        </p:spPr>
      </p:sp>
      <p:sp>
        <p:nvSpPr>
          <p:cNvPr id="73" name="Google Shape;73;p19"/>
          <p:cNvSpPr txBox="1"/>
          <p:nvPr>
            <p:ph idx="3" type="body"/>
          </p:nvPr>
        </p:nvSpPr>
        <p:spPr>
          <a:xfrm>
            <a:off x="305991" y="2097088"/>
            <a:ext cx="5010137" cy="38528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5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◦"/>
              <a:defRPr/>
            </a:lvl2pPr>
            <a:lvl3pPr indent="-342900" lvl="2" marL="1371600" algn="l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3pPr>
            <a:lvl4pPr indent="-342900" lvl="3" marL="1828800" algn="l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" name="Google Shape;74;p19"/>
          <p:cNvSpPr txBox="1"/>
          <p:nvPr>
            <p:ph type="title"/>
          </p:nvPr>
        </p:nvSpPr>
        <p:spPr>
          <a:xfrm>
            <a:off x="305991" y="1119187"/>
            <a:ext cx="5010137" cy="78090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theme" Target="../theme/theme1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slideLayout" Target="../slideLayouts/slideLayout18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/>
          <p:nvPr>
            <p:ph idx="12" type="sldNum"/>
          </p:nvPr>
        </p:nvSpPr>
        <p:spPr>
          <a:xfrm>
            <a:off x="8009613" y="6422400"/>
            <a:ext cx="828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Seite </a:t>
            </a: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1" name="Google Shape;11;p10"/>
          <p:cNvSpPr txBox="1"/>
          <p:nvPr>
            <p:ph idx="11" type="ftr"/>
          </p:nvPr>
        </p:nvSpPr>
        <p:spPr>
          <a:xfrm>
            <a:off x="1047549" y="6422400"/>
            <a:ext cx="6962064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0"/>
          <p:cNvSpPr txBox="1"/>
          <p:nvPr>
            <p:ph idx="10" type="dt"/>
          </p:nvPr>
        </p:nvSpPr>
        <p:spPr>
          <a:xfrm>
            <a:off x="305992" y="6422400"/>
            <a:ext cx="720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0"/>
          <p:cNvSpPr txBox="1"/>
          <p:nvPr>
            <p:ph idx="1" type="body"/>
          </p:nvPr>
        </p:nvSpPr>
        <p:spPr>
          <a:xfrm>
            <a:off x="305991" y="2097088"/>
            <a:ext cx="8531622" cy="38528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68300" lvl="0" marL="457200" marR="0" rtl="0" algn="l">
              <a:lnSpc>
                <a:spcPct val="95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68300" lvl="1" marL="914400" marR="0" rtl="0" algn="l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◦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−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−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0"/>
          <p:cNvSpPr txBox="1"/>
          <p:nvPr>
            <p:ph type="title"/>
          </p:nvPr>
        </p:nvSpPr>
        <p:spPr>
          <a:xfrm>
            <a:off x="305991" y="1119187"/>
            <a:ext cx="8531622" cy="78090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  <a:defRPr b="1" i="0" sz="2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id="15" name="Google Shape;15;p1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305991" y="404813"/>
            <a:ext cx="1386001" cy="3780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8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193">
          <p15:clr>
            <a:srgbClr val="F26B43"/>
          </p15:clr>
        </p15:guide>
        <p15:guide id="4" pos="5567">
          <p15:clr>
            <a:srgbClr val="F26B43"/>
          </p15:clr>
        </p15:guide>
        <p15:guide id="5" orient="horz" pos="255">
          <p15:clr>
            <a:srgbClr val="F26B43"/>
          </p15:clr>
        </p15:guide>
        <p15:guide id="6" orient="horz" pos="1196">
          <p15:clr>
            <a:srgbClr val="F26B43"/>
          </p15:clr>
        </p15:guide>
        <p15:guide id="7" orient="horz" pos="3884">
          <p15:clr>
            <a:srgbClr val="F26B43"/>
          </p15:clr>
        </p15:guide>
        <p15:guide id="8" pos="4224">
          <p15:clr>
            <a:srgbClr val="F26B43"/>
          </p15:clr>
        </p15:guide>
        <p15:guide id="9" orient="horz" pos="1321">
          <p15:clr>
            <a:srgbClr val="F26B43"/>
          </p15:clr>
        </p15:guide>
        <p15:guide id="10" orient="horz" pos="3748">
          <p15:clr>
            <a:srgbClr val="F26B43"/>
          </p15:clr>
        </p15:guide>
        <p15:guide id="11" orient="horz" pos="702">
          <p15:clr>
            <a:srgbClr val="F26B43"/>
          </p15:clr>
        </p15:guide>
        <p15:guide id="12" orient="horz" pos="73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doi-org.uaccess.univie.ac.at/10.1007/978-3-658-15797-5_10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>
            <a:alpha val="49803"/>
          </a:schemeClr>
        </a:solid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"/>
          <p:cNvSpPr txBox="1"/>
          <p:nvPr>
            <p:ph type="title"/>
          </p:nvPr>
        </p:nvSpPr>
        <p:spPr>
          <a:xfrm>
            <a:off x="305991" y="3216135"/>
            <a:ext cx="8531622" cy="78090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de-DE" sz="3600">
                <a:solidFill>
                  <a:schemeClr val="lt1"/>
                </a:solidFill>
              </a:rPr>
              <a:t>Feedback als Prozess in die eigene Lehrveranstaltung einbinden</a:t>
            </a:r>
            <a:br>
              <a:rPr lang="de-DE" sz="3600">
                <a:solidFill>
                  <a:schemeClr val="lt1"/>
                </a:solidFill>
              </a:rPr>
            </a:br>
            <a:br>
              <a:rPr lang="de-DE">
                <a:solidFill>
                  <a:schemeClr val="lt1"/>
                </a:solidFill>
              </a:rPr>
            </a:br>
            <a:r>
              <a:rPr lang="de-DE">
                <a:solidFill>
                  <a:schemeClr val="lt1"/>
                </a:solidFill>
              </a:rPr>
              <a:t>🡪 4 Anwendungsbeispiele</a:t>
            </a:r>
            <a:br>
              <a:rPr lang="de-DE">
                <a:solidFill>
                  <a:schemeClr val="lt1"/>
                </a:solidFill>
              </a:rPr>
            </a:br>
            <a:r>
              <a:rPr lang="de-DE">
                <a:solidFill>
                  <a:schemeClr val="lt1"/>
                </a:solidFill>
              </a:rPr>
              <a:t>🡪 Exemplarisches Beispiel für ein Online-Seminar</a:t>
            </a:r>
            <a:br>
              <a:rPr lang="de-DE">
                <a:solidFill>
                  <a:schemeClr val="lt1"/>
                </a:solidFill>
              </a:rPr>
            </a:b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" name="Google Shape;155;p2"/>
          <p:cNvGrpSpPr/>
          <p:nvPr/>
        </p:nvGrpSpPr>
        <p:grpSpPr>
          <a:xfrm>
            <a:off x="265467" y="3831569"/>
            <a:ext cx="8526225" cy="484904"/>
            <a:chOff x="2499" y="1551988"/>
            <a:chExt cx="8526225" cy="484904"/>
          </a:xfrm>
        </p:grpSpPr>
        <p:sp>
          <p:nvSpPr>
            <p:cNvPr id="156" name="Google Shape;156;p2"/>
            <p:cNvSpPr/>
            <p:nvPr/>
          </p:nvSpPr>
          <p:spPr>
            <a:xfrm>
              <a:off x="127885" y="1598481"/>
              <a:ext cx="501542" cy="438411"/>
            </a:xfrm>
            <a:prstGeom prst="rightArrow">
              <a:avLst>
                <a:gd fmla="val 70000" name="adj1"/>
                <a:gd fmla="val 50000" name="adj2"/>
              </a:avLst>
            </a:prstGeom>
            <a:solidFill>
              <a:srgbClr val="CAD2E0">
                <a:alpha val="89803"/>
              </a:srgbClr>
            </a:solidFill>
            <a:ln cap="flat" cmpd="sng" w="10775">
              <a:solidFill>
                <a:srgbClr val="CAD2E0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2499" y="1692301"/>
              <a:ext cx="250771" cy="250771"/>
            </a:xfrm>
            <a:prstGeom prst="ellipse">
              <a:avLst/>
            </a:prstGeom>
            <a:solidFill>
              <a:schemeClr val="accent1"/>
            </a:solidFill>
            <a:ln cap="flat" cmpd="sng" w="107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2"/>
            <p:cNvSpPr txBox="1"/>
            <p:nvPr/>
          </p:nvSpPr>
          <p:spPr>
            <a:xfrm>
              <a:off x="39224" y="1729026"/>
              <a:ext cx="177321" cy="1773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75" lIns="5075" spcFirstLastPara="1" rIns="5075" wrap="square" tIns="50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Calibri"/>
                <a:buNone/>
              </a:pPr>
              <a:r>
                <a:rPr b="0" i="0" lang="de-DE" sz="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LV1</a:t>
              </a: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786159" y="1598481"/>
              <a:ext cx="501542" cy="438411"/>
            </a:xfrm>
            <a:prstGeom prst="rightArrow">
              <a:avLst>
                <a:gd fmla="val 70000" name="adj1"/>
                <a:gd fmla="val 50000" name="adj2"/>
              </a:avLst>
            </a:prstGeom>
            <a:solidFill>
              <a:srgbClr val="CAD2E0">
                <a:alpha val="89803"/>
              </a:srgbClr>
            </a:solidFill>
            <a:ln cap="flat" cmpd="sng" w="10775">
              <a:solidFill>
                <a:srgbClr val="CAD2E0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660774" y="1692301"/>
              <a:ext cx="250771" cy="250771"/>
            </a:xfrm>
            <a:prstGeom prst="ellipse">
              <a:avLst/>
            </a:prstGeom>
            <a:solidFill>
              <a:schemeClr val="accent1"/>
            </a:solidFill>
            <a:ln cap="flat" cmpd="sng" w="107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2"/>
            <p:cNvSpPr txBox="1"/>
            <p:nvPr/>
          </p:nvSpPr>
          <p:spPr>
            <a:xfrm>
              <a:off x="697499" y="1729026"/>
              <a:ext cx="177321" cy="1773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75" lIns="5075" spcFirstLastPara="1" rIns="5075" wrap="square" tIns="50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Calibri"/>
                <a:buNone/>
              </a:pPr>
              <a:r>
                <a:rPr b="0" i="0" lang="de-DE" sz="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1444434" y="1598481"/>
              <a:ext cx="501542" cy="438411"/>
            </a:xfrm>
            <a:prstGeom prst="rightArrow">
              <a:avLst>
                <a:gd fmla="val 70000" name="adj1"/>
                <a:gd fmla="val 50000" name="adj2"/>
              </a:avLst>
            </a:prstGeom>
            <a:solidFill>
              <a:srgbClr val="CAD2E0">
                <a:alpha val="89803"/>
              </a:srgbClr>
            </a:solidFill>
            <a:ln cap="flat" cmpd="sng" w="10775">
              <a:solidFill>
                <a:srgbClr val="CAD2E0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1319049" y="1692301"/>
              <a:ext cx="250771" cy="250771"/>
            </a:xfrm>
            <a:prstGeom prst="ellipse">
              <a:avLst/>
            </a:prstGeom>
            <a:solidFill>
              <a:schemeClr val="accent1"/>
            </a:solidFill>
            <a:ln cap="flat" cmpd="sng" w="107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2"/>
            <p:cNvSpPr txBox="1"/>
            <p:nvPr/>
          </p:nvSpPr>
          <p:spPr>
            <a:xfrm>
              <a:off x="1355774" y="1729026"/>
              <a:ext cx="177321" cy="1773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75" lIns="5075" spcFirstLastPara="1" rIns="5075" wrap="square" tIns="50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Calibri"/>
                <a:buNone/>
              </a:pPr>
              <a:r>
                <a:rPr b="0" i="0" lang="de-DE" sz="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2102709" y="1598481"/>
              <a:ext cx="501542" cy="438411"/>
            </a:xfrm>
            <a:prstGeom prst="rightArrow">
              <a:avLst>
                <a:gd fmla="val 70000" name="adj1"/>
                <a:gd fmla="val 50000" name="adj2"/>
              </a:avLst>
            </a:prstGeom>
            <a:solidFill>
              <a:srgbClr val="CAD2E0">
                <a:alpha val="89803"/>
              </a:srgbClr>
            </a:solidFill>
            <a:ln cap="flat" cmpd="sng" w="10775">
              <a:solidFill>
                <a:srgbClr val="CAD2E0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1977323" y="1692301"/>
              <a:ext cx="250771" cy="250771"/>
            </a:xfrm>
            <a:prstGeom prst="ellipse">
              <a:avLst/>
            </a:prstGeom>
            <a:solidFill>
              <a:schemeClr val="accent1"/>
            </a:solidFill>
            <a:ln cap="flat" cmpd="sng" w="107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2"/>
            <p:cNvSpPr txBox="1"/>
            <p:nvPr/>
          </p:nvSpPr>
          <p:spPr>
            <a:xfrm>
              <a:off x="2014048" y="1729026"/>
              <a:ext cx="177321" cy="1773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75" lIns="5075" spcFirstLastPara="1" rIns="5075" wrap="square" tIns="50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Calibri"/>
                <a:buNone/>
              </a:pPr>
              <a:r>
                <a:rPr b="0" i="0" lang="de-DE" sz="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2760984" y="1598481"/>
              <a:ext cx="501542" cy="438411"/>
            </a:xfrm>
            <a:prstGeom prst="rightArrow">
              <a:avLst>
                <a:gd fmla="val 70000" name="adj1"/>
                <a:gd fmla="val 50000" name="adj2"/>
              </a:avLst>
            </a:prstGeom>
            <a:solidFill>
              <a:srgbClr val="CAD2E0">
                <a:alpha val="89803"/>
              </a:srgbClr>
            </a:solidFill>
            <a:ln cap="flat" cmpd="sng" w="10775">
              <a:solidFill>
                <a:srgbClr val="CAD2E0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2635598" y="1692301"/>
              <a:ext cx="250771" cy="250771"/>
            </a:xfrm>
            <a:prstGeom prst="ellipse">
              <a:avLst/>
            </a:prstGeom>
            <a:solidFill>
              <a:schemeClr val="accent1"/>
            </a:solidFill>
            <a:ln cap="flat" cmpd="sng" w="107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2"/>
            <p:cNvSpPr txBox="1"/>
            <p:nvPr/>
          </p:nvSpPr>
          <p:spPr>
            <a:xfrm>
              <a:off x="2672323" y="1729026"/>
              <a:ext cx="177321" cy="1773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75" lIns="5075" spcFirstLastPara="1" rIns="5075" wrap="square" tIns="50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Calibri"/>
                <a:buNone/>
              </a:pPr>
              <a:r>
                <a:rPr b="0" i="0" lang="de-DE" sz="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5</a:t>
              </a: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3419259" y="1551988"/>
              <a:ext cx="501542" cy="438411"/>
            </a:xfrm>
            <a:prstGeom prst="rightArrow">
              <a:avLst>
                <a:gd fmla="val 70000" name="adj1"/>
                <a:gd fmla="val 50000" name="adj2"/>
              </a:avLst>
            </a:prstGeom>
            <a:solidFill>
              <a:srgbClr val="CAD2E0">
                <a:alpha val="89803"/>
              </a:srgbClr>
            </a:solidFill>
            <a:ln cap="flat" cmpd="sng" w="10775">
              <a:solidFill>
                <a:srgbClr val="CAD2E0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3293873" y="1692301"/>
              <a:ext cx="250771" cy="250771"/>
            </a:xfrm>
            <a:prstGeom prst="ellipse">
              <a:avLst/>
            </a:prstGeom>
            <a:solidFill>
              <a:schemeClr val="accent1"/>
            </a:solidFill>
            <a:ln cap="flat" cmpd="sng" w="107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2"/>
            <p:cNvSpPr txBox="1"/>
            <p:nvPr/>
          </p:nvSpPr>
          <p:spPr>
            <a:xfrm>
              <a:off x="3330598" y="1729026"/>
              <a:ext cx="177321" cy="1773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75" lIns="5075" spcFirstLastPara="1" rIns="5075" wrap="square" tIns="50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Calibri"/>
                <a:buNone/>
              </a:pPr>
              <a:r>
                <a:rPr b="0" i="0" lang="de-DE" sz="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6</a:t>
              </a: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4077533" y="1598481"/>
              <a:ext cx="501542" cy="438411"/>
            </a:xfrm>
            <a:prstGeom prst="rightArrow">
              <a:avLst>
                <a:gd fmla="val 70000" name="adj1"/>
                <a:gd fmla="val 50000" name="adj2"/>
              </a:avLst>
            </a:prstGeom>
            <a:solidFill>
              <a:srgbClr val="CAD2E0">
                <a:alpha val="89803"/>
              </a:srgbClr>
            </a:solidFill>
            <a:ln cap="flat" cmpd="sng" w="10775">
              <a:solidFill>
                <a:srgbClr val="CAD2E0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3952148" y="1692301"/>
              <a:ext cx="250771" cy="250771"/>
            </a:xfrm>
            <a:prstGeom prst="ellipse">
              <a:avLst/>
            </a:prstGeom>
            <a:solidFill>
              <a:schemeClr val="accent1"/>
            </a:solidFill>
            <a:ln cap="flat" cmpd="sng" w="107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2"/>
            <p:cNvSpPr txBox="1"/>
            <p:nvPr/>
          </p:nvSpPr>
          <p:spPr>
            <a:xfrm>
              <a:off x="3988873" y="1729026"/>
              <a:ext cx="177321" cy="1773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75" lIns="5075" spcFirstLastPara="1" rIns="5075" wrap="square" tIns="50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Calibri"/>
                <a:buNone/>
              </a:pPr>
              <a:r>
                <a:rPr b="0" i="0" lang="de-DE" sz="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7</a:t>
              </a: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4735808" y="1598481"/>
              <a:ext cx="501542" cy="438411"/>
            </a:xfrm>
            <a:prstGeom prst="rightArrow">
              <a:avLst>
                <a:gd fmla="val 70000" name="adj1"/>
                <a:gd fmla="val 50000" name="adj2"/>
              </a:avLst>
            </a:prstGeom>
            <a:solidFill>
              <a:srgbClr val="CAD2E0">
                <a:alpha val="89803"/>
              </a:srgbClr>
            </a:solidFill>
            <a:ln cap="flat" cmpd="sng" w="10775">
              <a:solidFill>
                <a:srgbClr val="CAD2E0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4610423" y="1692301"/>
              <a:ext cx="250771" cy="250771"/>
            </a:xfrm>
            <a:prstGeom prst="ellipse">
              <a:avLst/>
            </a:prstGeom>
            <a:solidFill>
              <a:schemeClr val="accent1"/>
            </a:solidFill>
            <a:ln cap="flat" cmpd="sng" w="107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2"/>
            <p:cNvSpPr txBox="1"/>
            <p:nvPr/>
          </p:nvSpPr>
          <p:spPr>
            <a:xfrm>
              <a:off x="4647148" y="1729026"/>
              <a:ext cx="177321" cy="1773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75" lIns="5075" spcFirstLastPara="1" rIns="5075" wrap="square" tIns="50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Calibri"/>
                <a:buNone/>
              </a:pPr>
              <a:r>
                <a:rPr b="0" i="0" lang="de-DE" sz="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8</a:t>
              </a: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5394083" y="1598481"/>
              <a:ext cx="501542" cy="438411"/>
            </a:xfrm>
            <a:prstGeom prst="rightArrow">
              <a:avLst>
                <a:gd fmla="val 70000" name="adj1"/>
                <a:gd fmla="val 50000" name="adj2"/>
              </a:avLst>
            </a:prstGeom>
            <a:solidFill>
              <a:srgbClr val="CAD2E0">
                <a:alpha val="89803"/>
              </a:srgbClr>
            </a:solidFill>
            <a:ln cap="flat" cmpd="sng" w="10775">
              <a:solidFill>
                <a:srgbClr val="CAD2E0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5268697" y="1692301"/>
              <a:ext cx="250771" cy="250771"/>
            </a:xfrm>
            <a:prstGeom prst="ellipse">
              <a:avLst/>
            </a:prstGeom>
            <a:solidFill>
              <a:schemeClr val="accent1"/>
            </a:solidFill>
            <a:ln cap="flat" cmpd="sng" w="107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2"/>
            <p:cNvSpPr txBox="1"/>
            <p:nvPr/>
          </p:nvSpPr>
          <p:spPr>
            <a:xfrm>
              <a:off x="5305422" y="1729026"/>
              <a:ext cx="177321" cy="1773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75" lIns="5075" spcFirstLastPara="1" rIns="5075" wrap="square" tIns="50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Calibri"/>
                <a:buNone/>
              </a:pPr>
              <a:r>
                <a:rPr b="0" i="0" lang="de-DE" sz="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9</a:t>
              </a: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6052358" y="1598481"/>
              <a:ext cx="501542" cy="438411"/>
            </a:xfrm>
            <a:prstGeom prst="rightArrow">
              <a:avLst>
                <a:gd fmla="val 70000" name="adj1"/>
                <a:gd fmla="val 50000" name="adj2"/>
              </a:avLst>
            </a:prstGeom>
            <a:solidFill>
              <a:srgbClr val="CAD2E0">
                <a:alpha val="89803"/>
              </a:srgbClr>
            </a:solidFill>
            <a:ln cap="flat" cmpd="sng" w="10775">
              <a:solidFill>
                <a:srgbClr val="CAD2E0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5926972" y="1692301"/>
              <a:ext cx="250771" cy="250771"/>
            </a:xfrm>
            <a:prstGeom prst="ellipse">
              <a:avLst/>
            </a:prstGeom>
            <a:solidFill>
              <a:schemeClr val="accent1"/>
            </a:solidFill>
            <a:ln cap="flat" cmpd="sng" w="107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2"/>
            <p:cNvSpPr txBox="1"/>
            <p:nvPr/>
          </p:nvSpPr>
          <p:spPr>
            <a:xfrm>
              <a:off x="5963697" y="1729026"/>
              <a:ext cx="177321" cy="1773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75" lIns="5075" spcFirstLastPara="1" rIns="5075" wrap="square" tIns="50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Calibri"/>
                <a:buNone/>
              </a:pPr>
              <a:r>
                <a:rPr b="0" i="0" lang="de-DE" sz="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10</a:t>
              </a: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6710633" y="1598481"/>
              <a:ext cx="501542" cy="438411"/>
            </a:xfrm>
            <a:prstGeom prst="rightArrow">
              <a:avLst>
                <a:gd fmla="val 70000" name="adj1"/>
                <a:gd fmla="val 50000" name="adj2"/>
              </a:avLst>
            </a:prstGeom>
            <a:solidFill>
              <a:srgbClr val="CAD2E0">
                <a:alpha val="89803"/>
              </a:srgbClr>
            </a:solidFill>
            <a:ln cap="flat" cmpd="sng" w="10775">
              <a:solidFill>
                <a:srgbClr val="CAD2E0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6585247" y="1692301"/>
              <a:ext cx="250771" cy="250771"/>
            </a:xfrm>
            <a:prstGeom prst="ellipse">
              <a:avLst/>
            </a:prstGeom>
            <a:solidFill>
              <a:schemeClr val="accent1"/>
            </a:solidFill>
            <a:ln cap="flat" cmpd="sng" w="107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2"/>
            <p:cNvSpPr txBox="1"/>
            <p:nvPr/>
          </p:nvSpPr>
          <p:spPr>
            <a:xfrm>
              <a:off x="6621972" y="1729026"/>
              <a:ext cx="177321" cy="1773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75" lIns="5075" spcFirstLastPara="1" rIns="5075" wrap="square" tIns="50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Calibri"/>
                <a:buNone/>
              </a:pPr>
              <a:r>
                <a:rPr b="0" i="0" lang="de-DE" sz="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11</a:t>
              </a: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7368908" y="1598481"/>
              <a:ext cx="501542" cy="438411"/>
            </a:xfrm>
            <a:prstGeom prst="rightArrow">
              <a:avLst>
                <a:gd fmla="val 70000" name="adj1"/>
                <a:gd fmla="val 50000" name="adj2"/>
              </a:avLst>
            </a:prstGeom>
            <a:solidFill>
              <a:srgbClr val="CAD2E0">
                <a:alpha val="89803"/>
              </a:srgbClr>
            </a:solidFill>
            <a:ln cap="flat" cmpd="sng" w="10775">
              <a:solidFill>
                <a:srgbClr val="CAD2E0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7243522" y="1692301"/>
              <a:ext cx="250771" cy="250771"/>
            </a:xfrm>
            <a:prstGeom prst="ellipse">
              <a:avLst/>
            </a:prstGeom>
            <a:solidFill>
              <a:schemeClr val="accent1"/>
            </a:solidFill>
            <a:ln cap="flat" cmpd="sng" w="107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2"/>
            <p:cNvSpPr txBox="1"/>
            <p:nvPr/>
          </p:nvSpPr>
          <p:spPr>
            <a:xfrm>
              <a:off x="7280247" y="1729026"/>
              <a:ext cx="177321" cy="1773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75" lIns="5075" spcFirstLastPara="1" rIns="5075" wrap="square" tIns="50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Calibri"/>
                <a:buNone/>
              </a:pPr>
              <a:r>
                <a:rPr b="0" i="0" lang="de-DE" sz="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12</a:t>
              </a: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8027182" y="1598481"/>
              <a:ext cx="501542" cy="438411"/>
            </a:xfrm>
            <a:prstGeom prst="rightArrow">
              <a:avLst>
                <a:gd fmla="val 70000" name="adj1"/>
                <a:gd fmla="val 50000" name="adj2"/>
              </a:avLst>
            </a:prstGeom>
            <a:solidFill>
              <a:srgbClr val="CAD2E0">
                <a:alpha val="89803"/>
              </a:srgbClr>
            </a:solidFill>
            <a:ln cap="flat" cmpd="sng" w="10775">
              <a:solidFill>
                <a:srgbClr val="CAD2E0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7901797" y="1692301"/>
              <a:ext cx="250771" cy="250771"/>
            </a:xfrm>
            <a:prstGeom prst="ellipse">
              <a:avLst/>
            </a:prstGeom>
            <a:solidFill>
              <a:schemeClr val="accent1"/>
            </a:solidFill>
            <a:ln cap="flat" cmpd="sng" w="107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2"/>
            <p:cNvSpPr txBox="1"/>
            <p:nvPr/>
          </p:nvSpPr>
          <p:spPr>
            <a:xfrm>
              <a:off x="7938522" y="1729026"/>
              <a:ext cx="177321" cy="1773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75" lIns="5075" spcFirstLastPara="1" rIns="5075" wrap="square" tIns="50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Calibri"/>
                <a:buNone/>
              </a:pPr>
              <a:r>
                <a:rPr b="0" i="0" lang="de-DE" sz="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13</a:t>
              </a:r>
              <a:endParaRPr/>
            </a:p>
          </p:txBody>
        </p:sp>
      </p:grpSp>
      <p:sp>
        <p:nvSpPr>
          <p:cNvPr id="195" name="Google Shape;195;p2"/>
          <p:cNvSpPr txBox="1"/>
          <p:nvPr/>
        </p:nvSpPr>
        <p:spPr>
          <a:xfrm>
            <a:off x="306388" y="1316187"/>
            <a:ext cx="8531622" cy="78090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</a:pPr>
            <a:r>
              <a:rPr b="1" i="0" lang="de-DE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Feedback als Prozess</a:t>
            </a:r>
            <a:br>
              <a:rPr b="1" i="0" lang="de-DE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de-DE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Feedback im Verlauf einer Lehrveranstaltung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</a:pPr>
            <a:r>
              <a:t/>
            </a:r>
            <a:endParaRPr b="1" i="0" sz="24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2"/>
          <p:cNvSpPr txBox="1"/>
          <p:nvPr/>
        </p:nvSpPr>
        <p:spPr>
          <a:xfrm>
            <a:off x="305990" y="2097088"/>
            <a:ext cx="8532019" cy="36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</a:pPr>
            <a:r>
              <a:rPr b="0" i="0" lang="de-DE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🡪 Wie/</a:t>
            </a:r>
            <a:r>
              <a:rPr lang="de-DE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r>
              <a:rPr b="0" i="0" lang="de-DE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ann wird Feedback in Ihre Lehrveranstaltung (LV) eingebunden?</a:t>
            </a:r>
            <a:endParaRPr b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2"/>
          <p:cNvSpPr txBox="1"/>
          <p:nvPr/>
        </p:nvSpPr>
        <p:spPr>
          <a:xfrm>
            <a:off x="305990" y="6003956"/>
            <a:ext cx="7007225" cy="2832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-DE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Nach Hartung 2017: 214 | adaptiert von Clara Dreo, Center for</a:t>
            </a:r>
            <a:r>
              <a:rPr b="0" i="0" lang="de-DE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de-DE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Teaching and Learning, für das Projekt Fe-In, 2023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2" name="Google Shape;202;p3"/>
          <p:cNvGrpSpPr/>
          <p:nvPr/>
        </p:nvGrpSpPr>
        <p:grpSpPr>
          <a:xfrm>
            <a:off x="265467" y="3785194"/>
            <a:ext cx="8526225" cy="438411"/>
            <a:chOff x="2499" y="1598481"/>
            <a:chExt cx="8526225" cy="438411"/>
          </a:xfrm>
        </p:grpSpPr>
        <p:sp>
          <p:nvSpPr>
            <p:cNvPr id="203" name="Google Shape;203;p3"/>
            <p:cNvSpPr/>
            <p:nvPr/>
          </p:nvSpPr>
          <p:spPr>
            <a:xfrm>
              <a:off x="127885" y="1598481"/>
              <a:ext cx="501542" cy="438411"/>
            </a:xfrm>
            <a:prstGeom prst="rightArrow">
              <a:avLst>
                <a:gd fmla="val 70000" name="adj1"/>
                <a:gd fmla="val 50000" name="adj2"/>
              </a:avLst>
            </a:prstGeom>
            <a:solidFill>
              <a:srgbClr val="CAD2E0">
                <a:alpha val="89803"/>
              </a:srgbClr>
            </a:solidFill>
            <a:ln cap="flat" cmpd="sng" w="10775">
              <a:solidFill>
                <a:srgbClr val="CAD2E0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3"/>
            <p:cNvSpPr/>
            <p:nvPr/>
          </p:nvSpPr>
          <p:spPr>
            <a:xfrm>
              <a:off x="2499" y="1692301"/>
              <a:ext cx="250771" cy="250771"/>
            </a:xfrm>
            <a:prstGeom prst="ellipse">
              <a:avLst/>
            </a:prstGeom>
            <a:solidFill>
              <a:schemeClr val="accent1"/>
            </a:solidFill>
            <a:ln cap="flat" cmpd="sng" w="107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3"/>
            <p:cNvSpPr txBox="1"/>
            <p:nvPr/>
          </p:nvSpPr>
          <p:spPr>
            <a:xfrm>
              <a:off x="39224" y="1729026"/>
              <a:ext cx="177321" cy="1773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75" lIns="5075" spcFirstLastPara="1" rIns="5075" wrap="square" tIns="50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Calibri"/>
                <a:buNone/>
              </a:pPr>
              <a:r>
                <a:rPr b="0" i="0" lang="de-DE" sz="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LV1</a:t>
              </a:r>
              <a:endParaRPr/>
            </a:p>
          </p:txBody>
        </p:sp>
        <p:sp>
          <p:nvSpPr>
            <p:cNvPr id="206" name="Google Shape;206;p3"/>
            <p:cNvSpPr/>
            <p:nvPr/>
          </p:nvSpPr>
          <p:spPr>
            <a:xfrm>
              <a:off x="786159" y="1598481"/>
              <a:ext cx="501542" cy="438411"/>
            </a:xfrm>
            <a:prstGeom prst="rightArrow">
              <a:avLst>
                <a:gd fmla="val 70000" name="adj1"/>
                <a:gd fmla="val 50000" name="adj2"/>
              </a:avLst>
            </a:prstGeom>
            <a:solidFill>
              <a:srgbClr val="CAD2E0">
                <a:alpha val="89803"/>
              </a:srgbClr>
            </a:solidFill>
            <a:ln cap="flat" cmpd="sng" w="10775">
              <a:solidFill>
                <a:srgbClr val="CAD2E0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3"/>
            <p:cNvSpPr/>
            <p:nvPr/>
          </p:nvSpPr>
          <p:spPr>
            <a:xfrm>
              <a:off x="660774" y="1692301"/>
              <a:ext cx="250771" cy="250771"/>
            </a:xfrm>
            <a:prstGeom prst="ellipse">
              <a:avLst/>
            </a:prstGeom>
            <a:solidFill>
              <a:schemeClr val="accent1"/>
            </a:solidFill>
            <a:ln cap="flat" cmpd="sng" w="107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3"/>
            <p:cNvSpPr txBox="1"/>
            <p:nvPr/>
          </p:nvSpPr>
          <p:spPr>
            <a:xfrm>
              <a:off x="697499" y="1729026"/>
              <a:ext cx="177321" cy="1773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75" lIns="5075" spcFirstLastPara="1" rIns="5075" wrap="square" tIns="50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Calibri"/>
                <a:buNone/>
              </a:pPr>
              <a:r>
                <a:rPr b="0" i="0" lang="de-DE" sz="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/>
            </a:p>
          </p:txBody>
        </p:sp>
        <p:sp>
          <p:nvSpPr>
            <p:cNvPr id="209" name="Google Shape;209;p3"/>
            <p:cNvSpPr/>
            <p:nvPr/>
          </p:nvSpPr>
          <p:spPr>
            <a:xfrm>
              <a:off x="1444434" y="1598481"/>
              <a:ext cx="501542" cy="438411"/>
            </a:xfrm>
            <a:prstGeom prst="rightArrow">
              <a:avLst>
                <a:gd fmla="val 70000" name="adj1"/>
                <a:gd fmla="val 50000" name="adj2"/>
              </a:avLst>
            </a:prstGeom>
            <a:solidFill>
              <a:srgbClr val="CAD2E0">
                <a:alpha val="89803"/>
              </a:srgbClr>
            </a:solidFill>
            <a:ln cap="flat" cmpd="sng" w="10775">
              <a:solidFill>
                <a:srgbClr val="CAD2E0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3"/>
            <p:cNvSpPr/>
            <p:nvPr/>
          </p:nvSpPr>
          <p:spPr>
            <a:xfrm>
              <a:off x="1319049" y="1692301"/>
              <a:ext cx="250771" cy="250771"/>
            </a:xfrm>
            <a:prstGeom prst="ellipse">
              <a:avLst/>
            </a:prstGeom>
            <a:solidFill>
              <a:schemeClr val="accent1"/>
            </a:solidFill>
            <a:ln cap="flat" cmpd="sng" w="107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3"/>
            <p:cNvSpPr txBox="1"/>
            <p:nvPr/>
          </p:nvSpPr>
          <p:spPr>
            <a:xfrm>
              <a:off x="1355774" y="1729026"/>
              <a:ext cx="177321" cy="1773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75" lIns="5075" spcFirstLastPara="1" rIns="5075" wrap="square" tIns="50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Calibri"/>
                <a:buNone/>
              </a:pPr>
              <a:r>
                <a:rPr b="0" i="0" lang="de-DE" sz="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/>
            </a:p>
          </p:txBody>
        </p:sp>
        <p:sp>
          <p:nvSpPr>
            <p:cNvPr id="212" name="Google Shape;212;p3"/>
            <p:cNvSpPr/>
            <p:nvPr/>
          </p:nvSpPr>
          <p:spPr>
            <a:xfrm>
              <a:off x="2102709" y="1598481"/>
              <a:ext cx="501542" cy="438411"/>
            </a:xfrm>
            <a:prstGeom prst="rightArrow">
              <a:avLst>
                <a:gd fmla="val 70000" name="adj1"/>
                <a:gd fmla="val 50000" name="adj2"/>
              </a:avLst>
            </a:prstGeom>
            <a:solidFill>
              <a:srgbClr val="CAD2E0">
                <a:alpha val="89803"/>
              </a:srgbClr>
            </a:solidFill>
            <a:ln cap="flat" cmpd="sng" w="10775">
              <a:solidFill>
                <a:srgbClr val="CAD2E0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1977323" y="1692301"/>
              <a:ext cx="250771" cy="250771"/>
            </a:xfrm>
            <a:prstGeom prst="ellipse">
              <a:avLst/>
            </a:prstGeom>
            <a:solidFill>
              <a:schemeClr val="accent1"/>
            </a:solidFill>
            <a:ln cap="flat" cmpd="sng" w="107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3"/>
            <p:cNvSpPr txBox="1"/>
            <p:nvPr/>
          </p:nvSpPr>
          <p:spPr>
            <a:xfrm>
              <a:off x="2014048" y="1729026"/>
              <a:ext cx="177321" cy="1773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75" lIns="5075" spcFirstLastPara="1" rIns="5075" wrap="square" tIns="50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Calibri"/>
                <a:buNone/>
              </a:pPr>
              <a:r>
                <a:rPr b="0" i="0" lang="de-DE" sz="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/>
            </a:p>
          </p:txBody>
        </p:sp>
        <p:sp>
          <p:nvSpPr>
            <p:cNvPr id="215" name="Google Shape;215;p3"/>
            <p:cNvSpPr/>
            <p:nvPr/>
          </p:nvSpPr>
          <p:spPr>
            <a:xfrm>
              <a:off x="2760984" y="1598481"/>
              <a:ext cx="501542" cy="438411"/>
            </a:xfrm>
            <a:prstGeom prst="rightArrow">
              <a:avLst>
                <a:gd fmla="val 70000" name="adj1"/>
                <a:gd fmla="val 50000" name="adj2"/>
              </a:avLst>
            </a:prstGeom>
            <a:solidFill>
              <a:srgbClr val="CAD2E0">
                <a:alpha val="89803"/>
              </a:srgbClr>
            </a:solidFill>
            <a:ln cap="flat" cmpd="sng" w="10775">
              <a:solidFill>
                <a:srgbClr val="CAD2E0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2635598" y="1692301"/>
              <a:ext cx="250771" cy="250771"/>
            </a:xfrm>
            <a:prstGeom prst="ellipse">
              <a:avLst/>
            </a:prstGeom>
            <a:solidFill>
              <a:schemeClr val="accent1"/>
            </a:solidFill>
            <a:ln cap="flat" cmpd="sng" w="107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3"/>
            <p:cNvSpPr txBox="1"/>
            <p:nvPr/>
          </p:nvSpPr>
          <p:spPr>
            <a:xfrm>
              <a:off x="2672323" y="1729026"/>
              <a:ext cx="177321" cy="1773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75" lIns="5075" spcFirstLastPara="1" rIns="5075" wrap="square" tIns="50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Calibri"/>
                <a:buNone/>
              </a:pPr>
              <a:r>
                <a:rPr b="0" i="0" lang="de-DE" sz="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5</a:t>
              </a:r>
              <a:endParaRPr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3419259" y="1598481"/>
              <a:ext cx="501542" cy="438411"/>
            </a:xfrm>
            <a:prstGeom prst="rightArrow">
              <a:avLst>
                <a:gd fmla="val 70000" name="adj1"/>
                <a:gd fmla="val 50000" name="adj2"/>
              </a:avLst>
            </a:prstGeom>
            <a:solidFill>
              <a:srgbClr val="CAD2E0">
                <a:alpha val="89803"/>
              </a:srgbClr>
            </a:solidFill>
            <a:ln cap="flat" cmpd="sng" w="10775">
              <a:solidFill>
                <a:srgbClr val="CAD2E0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3293873" y="1692301"/>
              <a:ext cx="250771" cy="250771"/>
            </a:xfrm>
            <a:prstGeom prst="ellipse">
              <a:avLst/>
            </a:prstGeom>
            <a:solidFill>
              <a:schemeClr val="accent1"/>
            </a:solidFill>
            <a:ln cap="flat" cmpd="sng" w="107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3"/>
            <p:cNvSpPr txBox="1"/>
            <p:nvPr/>
          </p:nvSpPr>
          <p:spPr>
            <a:xfrm>
              <a:off x="3330598" y="1729026"/>
              <a:ext cx="177321" cy="1773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75" lIns="5075" spcFirstLastPara="1" rIns="5075" wrap="square" tIns="50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Calibri"/>
                <a:buNone/>
              </a:pPr>
              <a:r>
                <a:rPr b="0" i="0" lang="de-DE" sz="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6</a:t>
              </a:r>
              <a:endParaRPr/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4077533" y="1598481"/>
              <a:ext cx="501542" cy="438411"/>
            </a:xfrm>
            <a:prstGeom prst="rightArrow">
              <a:avLst>
                <a:gd fmla="val 70000" name="adj1"/>
                <a:gd fmla="val 50000" name="adj2"/>
              </a:avLst>
            </a:prstGeom>
            <a:solidFill>
              <a:srgbClr val="CAD2E0">
                <a:alpha val="89803"/>
              </a:srgbClr>
            </a:solidFill>
            <a:ln cap="flat" cmpd="sng" w="10775">
              <a:solidFill>
                <a:srgbClr val="CAD2E0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3952148" y="1692301"/>
              <a:ext cx="250771" cy="250771"/>
            </a:xfrm>
            <a:prstGeom prst="ellipse">
              <a:avLst/>
            </a:prstGeom>
            <a:solidFill>
              <a:schemeClr val="accent1"/>
            </a:solidFill>
            <a:ln cap="flat" cmpd="sng" w="107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3"/>
            <p:cNvSpPr txBox="1"/>
            <p:nvPr/>
          </p:nvSpPr>
          <p:spPr>
            <a:xfrm>
              <a:off x="3988873" y="1729026"/>
              <a:ext cx="177321" cy="1773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75" lIns="5075" spcFirstLastPara="1" rIns="5075" wrap="square" tIns="50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Calibri"/>
                <a:buNone/>
              </a:pPr>
              <a:r>
                <a:rPr b="0" i="0" lang="de-DE" sz="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7</a:t>
              </a:r>
              <a:endParaRPr/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4735808" y="1598481"/>
              <a:ext cx="501542" cy="438411"/>
            </a:xfrm>
            <a:prstGeom prst="rightArrow">
              <a:avLst>
                <a:gd fmla="val 70000" name="adj1"/>
                <a:gd fmla="val 50000" name="adj2"/>
              </a:avLst>
            </a:prstGeom>
            <a:solidFill>
              <a:srgbClr val="CAD2E0">
                <a:alpha val="89803"/>
              </a:srgbClr>
            </a:solidFill>
            <a:ln cap="flat" cmpd="sng" w="10775">
              <a:solidFill>
                <a:srgbClr val="CAD2E0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3"/>
            <p:cNvSpPr/>
            <p:nvPr/>
          </p:nvSpPr>
          <p:spPr>
            <a:xfrm>
              <a:off x="4610423" y="1692301"/>
              <a:ext cx="250771" cy="250771"/>
            </a:xfrm>
            <a:prstGeom prst="ellipse">
              <a:avLst/>
            </a:prstGeom>
            <a:solidFill>
              <a:schemeClr val="accent1"/>
            </a:solidFill>
            <a:ln cap="flat" cmpd="sng" w="107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3"/>
            <p:cNvSpPr txBox="1"/>
            <p:nvPr/>
          </p:nvSpPr>
          <p:spPr>
            <a:xfrm>
              <a:off x="4647148" y="1729026"/>
              <a:ext cx="177321" cy="1773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75" lIns="5075" spcFirstLastPara="1" rIns="5075" wrap="square" tIns="50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Calibri"/>
                <a:buNone/>
              </a:pPr>
              <a:r>
                <a:rPr b="0" i="0" lang="de-DE" sz="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8</a:t>
              </a:r>
              <a:endParaRPr/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5394083" y="1598481"/>
              <a:ext cx="501542" cy="438411"/>
            </a:xfrm>
            <a:prstGeom prst="rightArrow">
              <a:avLst>
                <a:gd fmla="val 70000" name="adj1"/>
                <a:gd fmla="val 50000" name="adj2"/>
              </a:avLst>
            </a:prstGeom>
            <a:solidFill>
              <a:srgbClr val="CAD2E0">
                <a:alpha val="89803"/>
              </a:srgbClr>
            </a:solidFill>
            <a:ln cap="flat" cmpd="sng" w="10775">
              <a:solidFill>
                <a:srgbClr val="CAD2E0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3"/>
            <p:cNvSpPr/>
            <p:nvPr/>
          </p:nvSpPr>
          <p:spPr>
            <a:xfrm>
              <a:off x="5268697" y="1692301"/>
              <a:ext cx="250771" cy="250771"/>
            </a:xfrm>
            <a:prstGeom prst="ellipse">
              <a:avLst/>
            </a:prstGeom>
            <a:solidFill>
              <a:schemeClr val="accent1"/>
            </a:solidFill>
            <a:ln cap="flat" cmpd="sng" w="107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3"/>
            <p:cNvSpPr txBox="1"/>
            <p:nvPr/>
          </p:nvSpPr>
          <p:spPr>
            <a:xfrm>
              <a:off x="5305422" y="1729026"/>
              <a:ext cx="177321" cy="1773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75" lIns="5075" spcFirstLastPara="1" rIns="5075" wrap="square" tIns="50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Calibri"/>
                <a:buNone/>
              </a:pPr>
              <a:r>
                <a:rPr b="0" i="0" lang="de-DE" sz="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9</a:t>
              </a:r>
              <a:endParaRPr/>
            </a:p>
          </p:txBody>
        </p:sp>
        <p:sp>
          <p:nvSpPr>
            <p:cNvPr id="230" name="Google Shape;230;p3"/>
            <p:cNvSpPr/>
            <p:nvPr/>
          </p:nvSpPr>
          <p:spPr>
            <a:xfrm>
              <a:off x="6052358" y="1598481"/>
              <a:ext cx="501542" cy="438411"/>
            </a:xfrm>
            <a:prstGeom prst="rightArrow">
              <a:avLst>
                <a:gd fmla="val 70000" name="adj1"/>
                <a:gd fmla="val 50000" name="adj2"/>
              </a:avLst>
            </a:prstGeom>
            <a:solidFill>
              <a:srgbClr val="CAD2E0">
                <a:alpha val="89803"/>
              </a:srgbClr>
            </a:solidFill>
            <a:ln cap="flat" cmpd="sng" w="10775">
              <a:solidFill>
                <a:srgbClr val="CAD2E0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3"/>
            <p:cNvSpPr/>
            <p:nvPr/>
          </p:nvSpPr>
          <p:spPr>
            <a:xfrm>
              <a:off x="5926972" y="1692301"/>
              <a:ext cx="250771" cy="250771"/>
            </a:xfrm>
            <a:prstGeom prst="ellipse">
              <a:avLst/>
            </a:prstGeom>
            <a:solidFill>
              <a:schemeClr val="accent1"/>
            </a:solidFill>
            <a:ln cap="flat" cmpd="sng" w="107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3"/>
            <p:cNvSpPr txBox="1"/>
            <p:nvPr/>
          </p:nvSpPr>
          <p:spPr>
            <a:xfrm>
              <a:off x="5963697" y="1729026"/>
              <a:ext cx="177321" cy="1773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75" lIns="5075" spcFirstLastPara="1" rIns="5075" wrap="square" tIns="50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Calibri"/>
                <a:buNone/>
              </a:pPr>
              <a:r>
                <a:rPr b="0" i="0" lang="de-DE" sz="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10</a:t>
              </a:r>
              <a:endParaRPr/>
            </a:p>
          </p:txBody>
        </p:sp>
        <p:sp>
          <p:nvSpPr>
            <p:cNvPr id="233" name="Google Shape;233;p3"/>
            <p:cNvSpPr/>
            <p:nvPr/>
          </p:nvSpPr>
          <p:spPr>
            <a:xfrm>
              <a:off x="6710633" y="1598481"/>
              <a:ext cx="501542" cy="438411"/>
            </a:xfrm>
            <a:prstGeom prst="rightArrow">
              <a:avLst>
                <a:gd fmla="val 70000" name="adj1"/>
                <a:gd fmla="val 50000" name="adj2"/>
              </a:avLst>
            </a:prstGeom>
            <a:solidFill>
              <a:srgbClr val="CAD2E0">
                <a:alpha val="89803"/>
              </a:srgbClr>
            </a:solidFill>
            <a:ln cap="flat" cmpd="sng" w="10775">
              <a:solidFill>
                <a:srgbClr val="CAD2E0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3"/>
            <p:cNvSpPr/>
            <p:nvPr/>
          </p:nvSpPr>
          <p:spPr>
            <a:xfrm>
              <a:off x="6585247" y="1692301"/>
              <a:ext cx="250771" cy="250771"/>
            </a:xfrm>
            <a:prstGeom prst="ellipse">
              <a:avLst/>
            </a:prstGeom>
            <a:solidFill>
              <a:schemeClr val="accent1"/>
            </a:solidFill>
            <a:ln cap="flat" cmpd="sng" w="107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3"/>
            <p:cNvSpPr txBox="1"/>
            <p:nvPr/>
          </p:nvSpPr>
          <p:spPr>
            <a:xfrm>
              <a:off x="6621972" y="1729026"/>
              <a:ext cx="177321" cy="1773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75" lIns="5075" spcFirstLastPara="1" rIns="5075" wrap="square" tIns="50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Calibri"/>
                <a:buNone/>
              </a:pPr>
              <a:r>
                <a:rPr b="0" i="0" lang="de-DE" sz="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11</a:t>
              </a:r>
              <a:endParaRPr/>
            </a:p>
          </p:txBody>
        </p:sp>
        <p:sp>
          <p:nvSpPr>
            <p:cNvPr id="236" name="Google Shape;236;p3"/>
            <p:cNvSpPr/>
            <p:nvPr/>
          </p:nvSpPr>
          <p:spPr>
            <a:xfrm>
              <a:off x="7368908" y="1598481"/>
              <a:ext cx="501542" cy="438411"/>
            </a:xfrm>
            <a:prstGeom prst="rightArrow">
              <a:avLst>
                <a:gd fmla="val 70000" name="adj1"/>
                <a:gd fmla="val 50000" name="adj2"/>
              </a:avLst>
            </a:prstGeom>
            <a:solidFill>
              <a:srgbClr val="CAD2E0">
                <a:alpha val="89803"/>
              </a:srgbClr>
            </a:solidFill>
            <a:ln cap="flat" cmpd="sng" w="10775">
              <a:solidFill>
                <a:srgbClr val="CAD2E0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3"/>
            <p:cNvSpPr/>
            <p:nvPr/>
          </p:nvSpPr>
          <p:spPr>
            <a:xfrm>
              <a:off x="7243522" y="1692301"/>
              <a:ext cx="250771" cy="250771"/>
            </a:xfrm>
            <a:prstGeom prst="ellipse">
              <a:avLst/>
            </a:prstGeom>
            <a:solidFill>
              <a:schemeClr val="accent1"/>
            </a:solidFill>
            <a:ln cap="flat" cmpd="sng" w="107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3"/>
            <p:cNvSpPr txBox="1"/>
            <p:nvPr/>
          </p:nvSpPr>
          <p:spPr>
            <a:xfrm>
              <a:off x="7280247" y="1729026"/>
              <a:ext cx="177321" cy="1773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75" lIns="5075" spcFirstLastPara="1" rIns="5075" wrap="square" tIns="50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Calibri"/>
                <a:buNone/>
              </a:pPr>
              <a:r>
                <a:rPr b="0" i="0" lang="de-DE" sz="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12</a:t>
              </a:r>
              <a:endParaRPr/>
            </a:p>
          </p:txBody>
        </p:sp>
        <p:sp>
          <p:nvSpPr>
            <p:cNvPr id="239" name="Google Shape;239;p3"/>
            <p:cNvSpPr/>
            <p:nvPr/>
          </p:nvSpPr>
          <p:spPr>
            <a:xfrm>
              <a:off x="8027182" y="1598481"/>
              <a:ext cx="501542" cy="438411"/>
            </a:xfrm>
            <a:prstGeom prst="rightArrow">
              <a:avLst>
                <a:gd fmla="val 70000" name="adj1"/>
                <a:gd fmla="val 50000" name="adj2"/>
              </a:avLst>
            </a:prstGeom>
            <a:solidFill>
              <a:srgbClr val="CAD2E0">
                <a:alpha val="89803"/>
              </a:srgbClr>
            </a:solidFill>
            <a:ln cap="flat" cmpd="sng" w="10775">
              <a:solidFill>
                <a:srgbClr val="CAD2E0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3"/>
            <p:cNvSpPr/>
            <p:nvPr/>
          </p:nvSpPr>
          <p:spPr>
            <a:xfrm>
              <a:off x="7901797" y="1692301"/>
              <a:ext cx="250771" cy="250771"/>
            </a:xfrm>
            <a:prstGeom prst="ellipse">
              <a:avLst/>
            </a:prstGeom>
            <a:solidFill>
              <a:schemeClr val="accent1"/>
            </a:solidFill>
            <a:ln cap="flat" cmpd="sng" w="107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3"/>
            <p:cNvSpPr txBox="1"/>
            <p:nvPr/>
          </p:nvSpPr>
          <p:spPr>
            <a:xfrm>
              <a:off x="7938522" y="1729026"/>
              <a:ext cx="177321" cy="1773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75" lIns="5075" spcFirstLastPara="1" rIns="5075" wrap="square" tIns="50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Calibri"/>
                <a:buNone/>
              </a:pPr>
              <a:r>
                <a:rPr b="0" i="0" lang="de-DE" sz="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13</a:t>
              </a:r>
              <a:endParaRPr/>
            </a:p>
          </p:txBody>
        </p:sp>
      </p:grpSp>
      <p:sp>
        <p:nvSpPr>
          <p:cNvPr id="242" name="Google Shape;242;p3"/>
          <p:cNvSpPr txBox="1"/>
          <p:nvPr/>
        </p:nvSpPr>
        <p:spPr>
          <a:xfrm>
            <a:off x="306388" y="642054"/>
            <a:ext cx="8531622" cy="78090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</a:pPr>
            <a:r>
              <a:rPr b="1" i="0" lang="de-DE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Darstellung der eigenen Feedback-Strategie im Laufe des Semesters</a:t>
            </a:r>
            <a:endParaRPr/>
          </a:p>
        </p:txBody>
      </p:sp>
      <p:graphicFrame>
        <p:nvGraphicFramePr>
          <p:cNvPr id="243" name="Google Shape;243;p3"/>
          <p:cNvGraphicFramePr/>
          <p:nvPr/>
        </p:nvGraphicFramePr>
        <p:xfrm>
          <a:off x="1492902" y="1748347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{79710917-6783-40E3-BD64-A6E69853E25E}</a:tableStyleId>
              </a:tblPr>
              <a:tblGrid>
                <a:gridCol w="3507750"/>
                <a:gridCol w="3689975"/>
              </a:tblGrid>
              <a:tr h="139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100" u="none" cap="none" strike="noStrike"/>
                        <a:t>Feedbackstrategie von</a:t>
                      </a:r>
                      <a:endParaRPr sz="1100" u="none" cap="none" strike="noStrike"/>
                    </a:p>
                    <a:p>
                      <a:pPr indent="0" lvl="0" marL="0" marR="0" rtl="0" algn="l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100" u="none" cap="none" strike="noStrike"/>
                        <a:t> 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100" u="none" cap="none" strike="noStrike"/>
                        <a:t>Textprodukte/Endprodukt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  <a:tr h="139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100" u="none" cap="none" strike="noStrike"/>
                        <a:t>Für diesen Kontext/LV-Typ </a:t>
                      </a:r>
                      <a:endParaRPr sz="1100" u="none" cap="none" strike="noStrike"/>
                    </a:p>
                    <a:p>
                      <a:pPr indent="0" lvl="0" marL="0" marR="0" rtl="0" algn="l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100" u="none" cap="none" strike="noStrike"/>
                        <a:t> 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100" u="none" cap="none" strike="noStrike"/>
                        <a:t>Anmerkung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</a:tbl>
          </a:graphicData>
        </a:graphic>
      </p:graphicFrame>
      <p:sp>
        <p:nvSpPr>
          <p:cNvPr id="244" name="Google Shape;244;p3"/>
          <p:cNvSpPr/>
          <p:nvPr/>
        </p:nvSpPr>
        <p:spPr>
          <a:xfrm>
            <a:off x="550839" y="5028236"/>
            <a:ext cx="1951729" cy="493696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13842" y="0"/>
                </a:moveTo>
                <a:lnTo>
                  <a:pt x="29524" y="-232231"/>
                </a:lnTo>
              </a:path>
            </a:pathLst>
          </a:custGeom>
          <a:solidFill>
            <a:schemeClr val="lt1"/>
          </a:solidFill>
          <a:ln cap="flat" cmpd="sng" w="107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-DE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der LV</a:t>
            </a: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b="0" i="0" lang="de-DE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Einheit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3"/>
          <p:cNvSpPr/>
          <p:nvPr/>
        </p:nvSpPr>
        <p:spPr>
          <a:xfrm>
            <a:off x="2790439" y="4699665"/>
            <a:ext cx="2742606" cy="493696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13842" y="0"/>
                </a:moveTo>
                <a:lnTo>
                  <a:pt x="21763" y="-166723"/>
                </a:lnTo>
              </a:path>
            </a:pathLst>
          </a:custGeom>
          <a:solidFill>
            <a:schemeClr val="lt1"/>
          </a:solidFill>
          <a:ln cap="flat" cmpd="sng" w="107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-DE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zwischen den LV</a:t>
            </a: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b="0" i="0" lang="de-DE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Einheiten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3"/>
          <p:cNvSpPr txBox="1"/>
          <p:nvPr/>
        </p:nvSpPr>
        <p:spPr>
          <a:xfrm>
            <a:off x="306388" y="5994846"/>
            <a:ext cx="7007225" cy="2832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-DE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Nach Hartung 2017: 214 | adaptiert von Clara Dreo, Center for</a:t>
            </a:r>
            <a:r>
              <a:rPr b="0" i="0" lang="de-DE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de-DE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Teaching and Learning, für das Projekt Fe-In, 2023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1" name="Google Shape;251;p4"/>
          <p:cNvGrpSpPr/>
          <p:nvPr/>
        </p:nvGrpSpPr>
        <p:grpSpPr>
          <a:xfrm>
            <a:off x="265467" y="3785194"/>
            <a:ext cx="8526225" cy="438411"/>
            <a:chOff x="2499" y="1598481"/>
            <a:chExt cx="8526225" cy="438411"/>
          </a:xfrm>
        </p:grpSpPr>
        <p:sp>
          <p:nvSpPr>
            <p:cNvPr id="252" name="Google Shape;252;p4"/>
            <p:cNvSpPr/>
            <p:nvPr/>
          </p:nvSpPr>
          <p:spPr>
            <a:xfrm>
              <a:off x="127885" y="1598481"/>
              <a:ext cx="501542" cy="438411"/>
            </a:xfrm>
            <a:prstGeom prst="rightArrow">
              <a:avLst>
                <a:gd fmla="val 70000" name="adj1"/>
                <a:gd fmla="val 50000" name="adj2"/>
              </a:avLst>
            </a:prstGeom>
            <a:solidFill>
              <a:srgbClr val="CAD2E0">
                <a:alpha val="89803"/>
              </a:srgbClr>
            </a:solidFill>
            <a:ln cap="flat" cmpd="sng" w="10775">
              <a:solidFill>
                <a:srgbClr val="CAD2E0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4"/>
            <p:cNvSpPr/>
            <p:nvPr/>
          </p:nvSpPr>
          <p:spPr>
            <a:xfrm>
              <a:off x="2499" y="1692301"/>
              <a:ext cx="250771" cy="250771"/>
            </a:xfrm>
            <a:prstGeom prst="ellipse">
              <a:avLst/>
            </a:prstGeom>
            <a:solidFill>
              <a:schemeClr val="accent1"/>
            </a:solidFill>
            <a:ln cap="flat" cmpd="sng" w="107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4"/>
            <p:cNvSpPr txBox="1"/>
            <p:nvPr/>
          </p:nvSpPr>
          <p:spPr>
            <a:xfrm>
              <a:off x="39224" y="1729026"/>
              <a:ext cx="177321" cy="1773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75" lIns="5075" spcFirstLastPara="1" rIns="5075" wrap="square" tIns="50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Calibri"/>
                <a:buNone/>
              </a:pPr>
              <a:r>
                <a:rPr b="0" i="0" lang="de-DE" sz="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LV1</a:t>
              </a:r>
              <a:endParaRPr/>
            </a:p>
          </p:txBody>
        </p:sp>
        <p:sp>
          <p:nvSpPr>
            <p:cNvPr id="255" name="Google Shape;255;p4"/>
            <p:cNvSpPr/>
            <p:nvPr/>
          </p:nvSpPr>
          <p:spPr>
            <a:xfrm>
              <a:off x="786159" y="1598481"/>
              <a:ext cx="501542" cy="438411"/>
            </a:xfrm>
            <a:prstGeom prst="rightArrow">
              <a:avLst>
                <a:gd fmla="val 70000" name="adj1"/>
                <a:gd fmla="val 50000" name="adj2"/>
              </a:avLst>
            </a:prstGeom>
            <a:solidFill>
              <a:srgbClr val="CAD2E0">
                <a:alpha val="89803"/>
              </a:srgbClr>
            </a:solidFill>
            <a:ln cap="flat" cmpd="sng" w="10775">
              <a:solidFill>
                <a:srgbClr val="CAD2E0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4"/>
            <p:cNvSpPr/>
            <p:nvPr/>
          </p:nvSpPr>
          <p:spPr>
            <a:xfrm>
              <a:off x="660774" y="1692301"/>
              <a:ext cx="250771" cy="250771"/>
            </a:xfrm>
            <a:prstGeom prst="ellipse">
              <a:avLst/>
            </a:prstGeom>
            <a:solidFill>
              <a:schemeClr val="accent1"/>
            </a:solidFill>
            <a:ln cap="flat" cmpd="sng" w="107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4"/>
            <p:cNvSpPr txBox="1"/>
            <p:nvPr/>
          </p:nvSpPr>
          <p:spPr>
            <a:xfrm>
              <a:off x="697499" y="1729026"/>
              <a:ext cx="177321" cy="1773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75" lIns="5075" spcFirstLastPara="1" rIns="5075" wrap="square" tIns="50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Calibri"/>
                <a:buNone/>
              </a:pPr>
              <a:r>
                <a:rPr b="0" i="0" lang="de-DE" sz="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/>
            </a:p>
          </p:txBody>
        </p:sp>
        <p:sp>
          <p:nvSpPr>
            <p:cNvPr id="258" name="Google Shape;258;p4"/>
            <p:cNvSpPr/>
            <p:nvPr/>
          </p:nvSpPr>
          <p:spPr>
            <a:xfrm>
              <a:off x="1444434" y="1598481"/>
              <a:ext cx="501542" cy="438411"/>
            </a:xfrm>
            <a:prstGeom prst="rightArrow">
              <a:avLst>
                <a:gd fmla="val 70000" name="adj1"/>
                <a:gd fmla="val 50000" name="adj2"/>
              </a:avLst>
            </a:prstGeom>
            <a:solidFill>
              <a:srgbClr val="CAD2E0">
                <a:alpha val="89803"/>
              </a:srgbClr>
            </a:solidFill>
            <a:ln cap="flat" cmpd="sng" w="10775">
              <a:solidFill>
                <a:srgbClr val="CAD2E0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4"/>
            <p:cNvSpPr/>
            <p:nvPr/>
          </p:nvSpPr>
          <p:spPr>
            <a:xfrm>
              <a:off x="1319049" y="1692301"/>
              <a:ext cx="250771" cy="250771"/>
            </a:xfrm>
            <a:prstGeom prst="ellipse">
              <a:avLst/>
            </a:prstGeom>
            <a:solidFill>
              <a:schemeClr val="accent1"/>
            </a:solidFill>
            <a:ln cap="flat" cmpd="sng" w="107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4"/>
            <p:cNvSpPr txBox="1"/>
            <p:nvPr/>
          </p:nvSpPr>
          <p:spPr>
            <a:xfrm>
              <a:off x="1355774" y="1729026"/>
              <a:ext cx="177321" cy="1773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75" lIns="5075" spcFirstLastPara="1" rIns="5075" wrap="square" tIns="50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Calibri"/>
                <a:buNone/>
              </a:pPr>
              <a:r>
                <a:rPr b="0" i="0" lang="de-DE" sz="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/>
            </a:p>
          </p:txBody>
        </p:sp>
        <p:sp>
          <p:nvSpPr>
            <p:cNvPr id="261" name="Google Shape;261;p4"/>
            <p:cNvSpPr/>
            <p:nvPr/>
          </p:nvSpPr>
          <p:spPr>
            <a:xfrm>
              <a:off x="2102709" y="1598481"/>
              <a:ext cx="501542" cy="438411"/>
            </a:xfrm>
            <a:prstGeom prst="rightArrow">
              <a:avLst>
                <a:gd fmla="val 70000" name="adj1"/>
                <a:gd fmla="val 50000" name="adj2"/>
              </a:avLst>
            </a:prstGeom>
            <a:solidFill>
              <a:srgbClr val="CAD2E0">
                <a:alpha val="89803"/>
              </a:srgbClr>
            </a:solidFill>
            <a:ln cap="flat" cmpd="sng" w="10775">
              <a:solidFill>
                <a:srgbClr val="CAD2E0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4"/>
            <p:cNvSpPr/>
            <p:nvPr/>
          </p:nvSpPr>
          <p:spPr>
            <a:xfrm>
              <a:off x="1977323" y="1692301"/>
              <a:ext cx="250771" cy="250771"/>
            </a:xfrm>
            <a:prstGeom prst="ellipse">
              <a:avLst/>
            </a:prstGeom>
            <a:solidFill>
              <a:schemeClr val="accent1"/>
            </a:solidFill>
            <a:ln cap="flat" cmpd="sng" w="107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4"/>
            <p:cNvSpPr txBox="1"/>
            <p:nvPr/>
          </p:nvSpPr>
          <p:spPr>
            <a:xfrm>
              <a:off x="2014048" y="1729026"/>
              <a:ext cx="177321" cy="1773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75" lIns="5075" spcFirstLastPara="1" rIns="5075" wrap="square" tIns="50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Calibri"/>
                <a:buNone/>
              </a:pPr>
              <a:r>
                <a:rPr b="0" i="0" lang="de-DE" sz="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/>
            </a:p>
          </p:txBody>
        </p:sp>
        <p:sp>
          <p:nvSpPr>
            <p:cNvPr id="264" name="Google Shape;264;p4"/>
            <p:cNvSpPr/>
            <p:nvPr/>
          </p:nvSpPr>
          <p:spPr>
            <a:xfrm>
              <a:off x="2760984" y="1598481"/>
              <a:ext cx="501542" cy="438411"/>
            </a:xfrm>
            <a:prstGeom prst="rightArrow">
              <a:avLst>
                <a:gd fmla="val 70000" name="adj1"/>
                <a:gd fmla="val 50000" name="adj2"/>
              </a:avLst>
            </a:prstGeom>
            <a:solidFill>
              <a:srgbClr val="CAD2E0">
                <a:alpha val="89803"/>
              </a:srgbClr>
            </a:solidFill>
            <a:ln cap="flat" cmpd="sng" w="10775">
              <a:solidFill>
                <a:srgbClr val="CAD2E0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4"/>
            <p:cNvSpPr/>
            <p:nvPr/>
          </p:nvSpPr>
          <p:spPr>
            <a:xfrm>
              <a:off x="2635598" y="1692301"/>
              <a:ext cx="250771" cy="250771"/>
            </a:xfrm>
            <a:prstGeom prst="ellipse">
              <a:avLst/>
            </a:prstGeom>
            <a:solidFill>
              <a:schemeClr val="accent1"/>
            </a:solidFill>
            <a:ln cap="flat" cmpd="sng" w="107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4"/>
            <p:cNvSpPr txBox="1"/>
            <p:nvPr/>
          </p:nvSpPr>
          <p:spPr>
            <a:xfrm>
              <a:off x="2672323" y="1729026"/>
              <a:ext cx="177321" cy="1773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75" lIns="5075" spcFirstLastPara="1" rIns="5075" wrap="square" tIns="50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Calibri"/>
                <a:buNone/>
              </a:pPr>
              <a:r>
                <a:rPr b="0" i="0" lang="de-DE" sz="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5</a:t>
              </a:r>
              <a:endParaRPr/>
            </a:p>
          </p:txBody>
        </p:sp>
        <p:sp>
          <p:nvSpPr>
            <p:cNvPr id="267" name="Google Shape;267;p4"/>
            <p:cNvSpPr/>
            <p:nvPr/>
          </p:nvSpPr>
          <p:spPr>
            <a:xfrm>
              <a:off x="3419259" y="1598481"/>
              <a:ext cx="501542" cy="438411"/>
            </a:xfrm>
            <a:prstGeom prst="rightArrow">
              <a:avLst>
                <a:gd fmla="val 70000" name="adj1"/>
                <a:gd fmla="val 50000" name="adj2"/>
              </a:avLst>
            </a:prstGeom>
            <a:solidFill>
              <a:srgbClr val="CAD2E0">
                <a:alpha val="89803"/>
              </a:srgbClr>
            </a:solidFill>
            <a:ln cap="flat" cmpd="sng" w="10775">
              <a:solidFill>
                <a:srgbClr val="CAD2E0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4"/>
            <p:cNvSpPr/>
            <p:nvPr/>
          </p:nvSpPr>
          <p:spPr>
            <a:xfrm>
              <a:off x="3293873" y="1692301"/>
              <a:ext cx="250771" cy="250771"/>
            </a:xfrm>
            <a:prstGeom prst="ellipse">
              <a:avLst/>
            </a:prstGeom>
            <a:solidFill>
              <a:schemeClr val="accent1"/>
            </a:solidFill>
            <a:ln cap="flat" cmpd="sng" w="107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4"/>
            <p:cNvSpPr txBox="1"/>
            <p:nvPr/>
          </p:nvSpPr>
          <p:spPr>
            <a:xfrm>
              <a:off x="3330598" y="1729026"/>
              <a:ext cx="177321" cy="1773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75" lIns="5075" spcFirstLastPara="1" rIns="5075" wrap="square" tIns="50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Calibri"/>
                <a:buNone/>
              </a:pPr>
              <a:r>
                <a:rPr b="0" i="0" lang="de-DE" sz="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6</a:t>
              </a:r>
              <a:endParaRPr/>
            </a:p>
          </p:txBody>
        </p:sp>
        <p:sp>
          <p:nvSpPr>
            <p:cNvPr id="270" name="Google Shape;270;p4"/>
            <p:cNvSpPr/>
            <p:nvPr/>
          </p:nvSpPr>
          <p:spPr>
            <a:xfrm>
              <a:off x="4077533" y="1598481"/>
              <a:ext cx="501542" cy="438411"/>
            </a:xfrm>
            <a:prstGeom prst="rightArrow">
              <a:avLst>
                <a:gd fmla="val 70000" name="adj1"/>
                <a:gd fmla="val 50000" name="adj2"/>
              </a:avLst>
            </a:prstGeom>
            <a:solidFill>
              <a:srgbClr val="CAD2E0">
                <a:alpha val="89803"/>
              </a:srgbClr>
            </a:solidFill>
            <a:ln cap="flat" cmpd="sng" w="10775">
              <a:solidFill>
                <a:srgbClr val="CAD2E0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4"/>
            <p:cNvSpPr/>
            <p:nvPr/>
          </p:nvSpPr>
          <p:spPr>
            <a:xfrm>
              <a:off x="3952148" y="1692301"/>
              <a:ext cx="250771" cy="250771"/>
            </a:xfrm>
            <a:prstGeom prst="ellipse">
              <a:avLst/>
            </a:prstGeom>
            <a:solidFill>
              <a:schemeClr val="accent1"/>
            </a:solidFill>
            <a:ln cap="flat" cmpd="sng" w="107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4"/>
            <p:cNvSpPr txBox="1"/>
            <p:nvPr/>
          </p:nvSpPr>
          <p:spPr>
            <a:xfrm>
              <a:off x="3988873" y="1729026"/>
              <a:ext cx="177321" cy="1773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75" lIns="5075" spcFirstLastPara="1" rIns="5075" wrap="square" tIns="50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Calibri"/>
                <a:buNone/>
              </a:pPr>
              <a:r>
                <a:rPr b="0" i="0" lang="de-DE" sz="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7</a:t>
              </a:r>
              <a:endParaRPr/>
            </a:p>
          </p:txBody>
        </p:sp>
        <p:sp>
          <p:nvSpPr>
            <p:cNvPr id="273" name="Google Shape;273;p4"/>
            <p:cNvSpPr/>
            <p:nvPr/>
          </p:nvSpPr>
          <p:spPr>
            <a:xfrm>
              <a:off x="4735808" y="1598481"/>
              <a:ext cx="501542" cy="438411"/>
            </a:xfrm>
            <a:prstGeom prst="rightArrow">
              <a:avLst>
                <a:gd fmla="val 70000" name="adj1"/>
                <a:gd fmla="val 50000" name="adj2"/>
              </a:avLst>
            </a:prstGeom>
            <a:solidFill>
              <a:srgbClr val="CAD2E0">
                <a:alpha val="89803"/>
              </a:srgbClr>
            </a:solidFill>
            <a:ln cap="flat" cmpd="sng" w="10775">
              <a:solidFill>
                <a:srgbClr val="CAD2E0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4"/>
            <p:cNvSpPr/>
            <p:nvPr/>
          </p:nvSpPr>
          <p:spPr>
            <a:xfrm>
              <a:off x="4610423" y="1692301"/>
              <a:ext cx="250771" cy="250771"/>
            </a:xfrm>
            <a:prstGeom prst="ellipse">
              <a:avLst/>
            </a:prstGeom>
            <a:solidFill>
              <a:schemeClr val="accent1"/>
            </a:solidFill>
            <a:ln cap="flat" cmpd="sng" w="107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4"/>
            <p:cNvSpPr txBox="1"/>
            <p:nvPr/>
          </p:nvSpPr>
          <p:spPr>
            <a:xfrm>
              <a:off x="4647148" y="1729026"/>
              <a:ext cx="177321" cy="1773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75" lIns="5075" spcFirstLastPara="1" rIns="5075" wrap="square" tIns="50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Calibri"/>
                <a:buNone/>
              </a:pPr>
              <a:r>
                <a:rPr b="0" i="0" lang="de-DE" sz="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8</a:t>
              </a:r>
              <a:endParaRPr/>
            </a:p>
          </p:txBody>
        </p:sp>
        <p:sp>
          <p:nvSpPr>
            <p:cNvPr id="276" name="Google Shape;276;p4"/>
            <p:cNvSpPr/>
            <p:nvPr/>
          </p:nvSpPr>
          <p:spPr>
            <a:xfrm>
              <a:off x="5394083" y="1598481"/>
              <a:ext cx="501542" cy="438411"/>
            </a:xfrm>
            <a:prstGeom prst="rightArrow">
              <a:avLst>
                <a:gd fmla="val 70000" name="adj1"/>
                <a:gd fmla="val 50000" name="adj2"/>
              </a:avLst>
            </a:prstGeom>
            <a:solidFill>
              <a:srgbClr val="CAD2E0">
                <a:alpha val="89803"/>
              </a:srgbClr>
            </a:solidFill>
            <a:ln cap="flat" cmpd="sng" w="10775">
              <a:solidFill>
                <a:srgbClr val="CAD2E0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4"/>
            <p:cNvSpPr/>
            <p:nvPr/>
          </p:nvSpPr>
          <p:spPr>
            <a:xfrm>
              <a:off x="5268697" y="1692301"/>
              <a:ext cx="250771" cy="250771"/>
            </a:xfrm>
            <a:prstGeom prst="ellipse">
              <a:avLst/>
            </a:prstGeom>
            <a:solidFill>
              <a:schemeClr val="accent1"/>
            </a:solidFill>
            <a:ln cap="flat" cmpd="sng" w="107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4"/>
            <p:cNvSpPr txBox="1"/>
            <p:nvPr/>
          </p:nvSpPr>
          <p:spPr>
            <a:xfrm>
              <a:off x="5305422" y="1729026"/>
              <a:ext cx="177321" cy="1773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75" lIns="5075" spcFirstLastPara="1" rIns="5075" wrap="square" tIns="50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Calibri"/>
                <a:buNone/>
              </a:pPr>
              <a:r>
                <a:rPr b="0" i="0" lang="de-DE" sz="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9</a:t>
              </a:r>
              <a:endParaRPr/>
            </a:p>
          </p:txBody>
        </p:sp>
        <p:sp>
          <p:nvSpPr>
            <p:cNvPr id="279" name="Google Shape;279;p4"/>
            <p:cNvSpPr/>
            <p:nvPr/>
          </p:nvSpPr>
          <p:spPr>
            <a:xfrm>
              <a:off x="6052358" y="1598481"/>
              <a:ext cx="501542" cy="438411"/>
            </a:xfrm>
            <a:prstGeom prst="rightArrow">
              <a:avLst>
                <a:gd fmla="val 70000" name="adj1"/>
                <a:gd fmla="val 50000" name="adj2"/>
              </a:avLst>
            </a:prstGeom>
            <a:solidFill>
              <a:srgbClr val="CAD2E0">
                <a:alpha val="89803"/>
              </a:srgbClr>
            </a:solidFill>
            <a:ln cap="flat" cmpd="sng" w="10775">
              <a:solidFill>
                <a:srgbClr val="CAD2E0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4"/>
            <p:cNvSpPr/>
            <p:nvPr/>
          </p:nvSpPr>
          <p:spPr>
            <a:xfrm>
              <a:off x="5926972" y="1692301"/>
              <a:ext cx="250771" cy="250771"/>
            </a:xfrm>
            <a:prstGeom prst="ellipse">
              <a:avLst/>
            </a:prstGeom>
            <a:solidFill>
              <a:schemeClr val="accent1"/>
            </a:solidFill>
            <a:ln cap="flat" cmpd="sng" w="107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4"/>
            <p:cNvSpPr txBox="1"/>
            <p:nvPr/>
          </p:nvSpPr>
          <p:spPr>
            <a:xfrm>
              <a:off x="5963697" y="1729026"/>
              <a:ext cx="177321" cy="1773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75" lIns="5075" spcFirstLastPara="1" rIns="5075" wrap="square" tIns="50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Calibri"/>
                <a:buNone/>
              </a:pPr>
              <a:r>
                <a:rPr b="0" i="0" lang="de-DE" sz="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10</a:t>
              </a:r>
              <a:endParaRPr/>
            </a:p>
          </p:txBody>
        </p:sp>
        <p:sp>
          <p:nvSpPr>
            <p:cNvPr id="282" name="Google Shape;282;p4"/>
            <p:cNvSpPr/>
            <p:nvPr/>
          </p:nvSpPr>
          <p:spPr>
            <a:xfrm>
              <a:off x="6710633" y="1598481"/>
              <a:ext cx="501542" cy="438411"/>
            </a:xfrm>
            <a:prstGeom prst="rightArrow">
              <a:avLst>
                <a:gd fmla="val 70000" name="adj1"/>
                <a:gd fmla="val 50000" name="adj2"/>
              </a:avLst>
            </a:prstGeom>
            <a:solidFill>
              <a:srgbClr val="CAD2E0">
                <a:alpha val="89803"/>
              </a:srgbClr>
            </a:solidFill>
            <a:ln cap="flat" cmpd="sng" w="10775">
              <a:solidFill>
                <a:srgbClr val="CAD2E0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4"/>
            <p:cNvSpPr/>
            <p:nvPr/>
          </p:nvSpPr>
          <p:spPr>
            <a:xfrm>
              <a:off x="6585247" y="1692301"/>
              <a:ext cx="250771" cy="250771"/>
            </a:xfrm>
            <a:prstGeom prst="ellipse">
              <a:avLst/>
            </a:prstGeom>
            <a:solidFill>
              <a:schemeClr val="accent1"/>
            </a:solidFill>
            <a:ln cap="flat" cmpd="sng" w="107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4"/>
            <p:cNvSpPr txBox="1"/>
            <p:nvPr/>
          </p:nvSpPr>
          <p:spPr>
            <a:xfrm>
              <a:off x="6621972" y="1729026"/>
              <a:ext cx="177321" cy="1773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75" lIns="5075" spcFirstLastPara="1" rIns="5075" wrap="square" tIns="50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Calibri"/>
                <a:buNone/>
              </a:pPr>
              <a:r>
                <a:rPr b="0" i="0" lang="de-DE" sz="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11</a:t>
              </a:r>
              <a:endParaRPr/>
            </a:p>
          </p:txBody>
        </p:sp>
        <p:sp>
          <p:nvSpPr>
            <p:cNvPr id="285" name="Google Shape;285;p4"/>
            <p:cNvSpPr/>
            <p:nvPr/>
          </p:nvSpPr>
          <p:spPr>
            <a:xfrm>
              <a:off x="7368908" y="1598481"/>
              <a:ext cx="501542" cy="438411"/>
            </a:xfrm>
            <a:prstGeom prst="rightArrow">
              <a:avLst>
                <a:gd fmla="val 70000" name="adj1"/>
                <a:gd fmla="val 50000" name="adj2"/>
              </a:avLst>
            </a:prstGeom>
            <a:solidFill>
              <a:srgbClr val="CAD2E0">
                <a:alpha val="89803"/>
              </a:srgbClr>
            </a:solidFill>
            <a:ln cap="flat" cmpd="sng" w="10775">
              <a:solidFill>
                <a:srgbClr val="CAD2E0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4"/>
            <p:cNvSpPr/>
            <p:nvPr/>
          </p:nvSpPr>
          <p:spPr>
            <a:xfrm>
              <a:off x="7243522" y="1692301"/>
              <a:ext cx="250771" cy="250771"/>
            </a:xfrm>
            <a:prstGeom prst="ellipse">
              <a:avLst/>
            </a:prstGeom>
            <a:solidFill>
              <a:schemeClr val="accent1"/>
            </a:solidFill>
            <a:ln cap="flat" cmpd="sng" w="107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4"/>
            <p:cNvSpPr txBox="1"/>
            <p:nvPr/>
          </p:nvSpPr>
          <p:spPr>
            <a:xfrm>
              <a:off x="7280247" y="1729026"/>
              <a:ext cx="177321" cy="1773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75" lIns="5075" spcFirstLastPara="1" rIns="5075" wrap="square" tIns="50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Calibri"/>
                <a:buNone/>
              </a:pPr>
              <a:r>
                <a:rPr b="0" i="0" lang="de-DE" sz="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12</a:t>
              </a:r>
              <a:endParaRPr/>
            </a:p>
          </p:txBody>
        </p:sp>
        <p:sp>
          <p:nvSpPr>
            <p:cNvPr id="288" name="Google Shape;288;p4"/>
            <p:cNvSpPr/>
            <p:nvPr/>
          </p:nvSpPr>
          <p:spPr>
            <a:xfrm>
              <a:off x="8027182" y="1598481"/>
              <a:ext cx="501542" cy="438411"/>
            </a:xfrm>
            <a:prstGeom prst="rightArrow">
              <a:avLst>
                <a:gd fmla="val 70000" name="adj1"/>
                <a:gd fmla="val 50000" name="adj2"/>
              </a:avLst>
            </a:prstGeom>
            <a:solidFill>
              <a:srgbClr val="CAD2E0">
                <a:alpha val="89803"/>
              </a:srgbClr>
            </a:solidFill>
            <a:ln cap="flat" cmpd="sng" w="10775">
              <a:solidFill>
                <a:srgbClr val="CAD2E0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4"/>
            <p:cNvSpPr/>
            <p:nvPr/>
          </p:nvSpPr>
          <p:spPr>
            <a:xfrm>
              <a:off x="7901797" y="1692301"/>
              <a:ext cx="250771" cy="250771"/>
            </a:xfrm>
            <a:prstGeom prst="ellipse">
              <a:avLst/>
            </a:prstGeom>
            <a:solidFill>
              <a:schemeClr val="accent1"/>
            </a:solidFill>
            <a:ln cap="flat" cmpd="sng" w="107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4"/>
            <p:cNvSpPr txBox="1"/>
            <p:nvPr/>
          </p:nvSpPr>
          <p:spPr>
            <a:xfrm>
              <a:off x="7938522" y="1729026"/>
              <a:ext cx="177321" cy="1773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75" lIns="5075" spcFirstLastPara="1" rIns="5075" wrap="square" tIns="50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Calibri"/>
                <a:buNone/>
              </a:pPr>
              <a:r>
                <a:rPr b="0" i="0" lang="de-DE" sz="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13</a:t>
              </a:r>
              <a:endParaRPr/>
            </a:p>
          </p:txBody>
        </p:sp>
      </p:grpSp>
      <p:sp>
        <p:nvSpPr>
          <p:cNvPr id="291" name="Google Shape;291;p4"/>
          <p:cNvSpPr txBox="1"/>
          <p:nvPr>
            <p:ph type="title"/>
          </p:nvPr>
        </p:nvSpPr>
        <p:spPr>
          <a:xfrm>
            <a:off x="2172544" y="350019"/>
            <a:ext cx="1139616" cy="38940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</a:pPr>
            <a:r>
              <a:rPr lang="de-DE" sz="2000"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Beispiel</a:t>
            </a:r>
            <a:r>
              <a:rPr lang="de-DE" sz="2000"/>
              <a:t> 1</a:t>
            </a:r>
            <a:endParaRPr/>
          </a:p>
        </p:txBody>
      </p:sp>
      <p:sp>
        <p:nvSpPr>
          <p:cNvPr id="292" name="Google Shape;292;p4"/>
          <p:cNvSpPr/>
          <p:nvPr/>
        </p:nvSpPr>
        <p:spPr>
          <a:xfrm>
            <a:off x="1056689" y="2763244"/>
            <a:ext cx="1659135" cy="665756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18182" y="120684"/>
                </a:moveTo>
                <a:lnTo>
                  <a:pt x="67619" y="211852"/>
                </a:lnTo>
              </a:path>
            </a:pathLst>
          </a:custGeom>
          <a:solidFill>
            <a:schemeClr val="lt1"/>
          </a:solidFill>
          <a:ln cap="flat" cmpd="sng" w="107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de-DE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Arbeitsauftrtag: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Konzept verfassen</a:t>
            </a:r>
            <a:endParaRPr/>
          </a:p>
        </p:txBody>
      </p:sp>
      <p:sp>
        <p:nvSpPr>
          <p:cNvPr id="293" name="Google Shape;293;p4"/>
          <p:cNvSpPr/>
          <p:nvPr/>
        </p:nvSpPr>
        <p:spPr>
          <a:xfrm>
            <a:off x="1401214" y="1428150"/>
            <a:ext cx="2104780" cy="1129831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6565" y="120786"/>
                </a:moveTo>
                <a:lnTo>
                  <a:pt x="52472" y="260230"/>
                </a:lnTo>
              </a:path>
            </a:pathLst>
          </a:custGeom>
          <a:solidFill>
            <a:schemeClr val="lt1"/>
          </a:solidFill>
          <a:ln cap="flat" cmpd="sng" w="107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Einheit 4: </a:t>
            </a:r>
            <a:endParaRPr/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Peer-Feedback in der LV-Einheit nach der Methode „Textlupe“ auf den ersten Entwurf des Konzepts zur BA-Arbeit</a:t>
            </a:r>
            <a:endParaRPr/>
          </a:p>
        </p:txBody>
      </p:sp>
      <p:sp>
        <p:nvSpPr>
          <p:cNvPr id="294" name="Google Shape;294;p4"/>
          <p:cNvSpPr/>
          <p:nvPr/>
        </p:nvSpPr>
        <p:spPr>
          <a:xfrm>
            <a:off x="3547663" y="4510292"/>
            <a:ext cx="3213541" cy="1519556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47560" y="238"/>
                </a:moveTo>
                <a:lnTo>
                  <a:pt x="63970" y="17"/>
                </a:lnTo>
              </a:path>
            </a:pathLst>
          </a:custGeom>
          <a:solidFill>
            <a:schemeClr val="lt1"/>
          </a:solidFill>
          <a:ln cap="flat" cmpd="sng" w="107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Arbeitsauftrag zwischen Einheiten 6 -10:</a:t>
            </a:r>
            <a:endParaRPr/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Gestaffelte Abgaben vom Zwischenstand der BA-Arbeit</a:t>
            </a:r>
            <a:endParaRPr/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Schriftliches Feedback von der Tutorin (1 Feedback pro Studierende) – dieses Feedback dient der Orientierung bevor die Lehrperson ihr erstes schriftliches Feedback gibt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4"/>
          <p:cNvSpPr/>
          <p:nvPr/>
        </p:nvSpPr>
        <p:spPr>
          <a:xfrm>
            <a:off x="1089674" y="4300019"/>
            <a:ext cx="1859956" cy="102455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44587" y="204"/>
                </a:moveTo>
                <a:lnTo>
                  <a:pt x="42090" y="-32518"/>
                </a:lnTo>
              </a:path>
            </a:pathLst>
          </a:custGeom>
          <a:solidFill>
            <a:schemeClr val="lt1"/>
          </a:solidFill>
          <a:ln cap="flat" cmpd="sng" w="107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Einheit 3: </a:t>
            </a:r>
            <a:endParaRPr/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Mündliches Feedback auf Entwurf von mehreren Forschungsfragen</a:t>
            </a:r>
            <a:endParaRPr/>
          </a:p>
        </p:txBody>
      </p:sp>
      <p:sp>
        <p:nvSpPr>
          <p:cNvPr id="296" name="Google Shape;296;p4"/>
          <p:cNvSpPr/>
          <p:nvPr/>
        </p:nvSpPr>
        <p:spPr>
          <a:xfrm>
            <a:off x="3932043" y="1284712"/>
            <a:ext cx="2104780" cy="75699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6565" y="120786"/>
                </a:moveTo>
                <a:lnTo>
                  <a:pt x="-35273" y="427184"/>
                </a:lnTo>
              </a:path>
            </a:pathLst>
          </a:custGeom>
          <a:solidFill>
            <a:schemeClr val="lt1"/>
          </a:solidFill>
          <a:ln cap="flat" cmpd="sng" w="107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Nach Einheit 5: </a:t>
            </a:r>
            <a:endParaRPr/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Schriftliches Feedback auf den Inhalt des Konzepts von der Lehrperson </a:t>
            </a:r>
            <a:endParaRPr/>
          </a:p>
        </p:txBody>
      </p:sp>
      <p:sp>
        <p:nvSpPr>
          <p:cNvPr id="297" name="Google Shape;297;p4"/>
          <p:cNvSpPr/>
          <p:nvPr/>
        </p:nvSpPr>
        <p:spPr>
          <a:xfrm>
            <a:off x="4835628" y="2261177"/>
            <a:ext cx="1687418" cy="10427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61085" y="119158"/>
                </a:moveTo>
                <a:lnTo>
                  <a:pt x="149405" y="188256"/>
                </a:lnTo>
              </a:path>
            </a:pathLst>
          </a:custGeom>
          <a:solidFill>
            <a:schemeClr val="lt1"/>
          </a:solidFill>
          <a:ln cap="flat" cmpd="sng" w="107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Einheit 11: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Offene Sprechstunde „Tutorium“ für Rückfragen (vor allem zum schriftlichen Feedback) </a:t>
            </a:r>
            <a:endParaRPr/>
          </a:p>
        </p:txBody>
      </p:sp>
      <p:sp>
        <p:nvSpPr>
          <p:cNvPr id="298" name="Google Shape;298;p4"/>
          <p:cNvSpPr/>
          <p:nvPr/>
        </p:nvSpPr>
        <p:spPr>
          <a:xfrm>
            <a:off x="6324669" y="983264"/>
            <a:ext cx="1687418" cy="102512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10307" y="121328"/>
                </a:moveTo>
                <a:lnTo>
                  <a:pt x="89453" y="339286"/>
                </a:lnTo>
              </a:path>
            </a:pathLst>
          </a:custGeom>
          <a:solidFill>
            <a:schemeClr val="lt1"/>
          </a:solidFill>
          <a:ln cap="flat" cmpd="sng" w="107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Einheit 12: </a:t>
            </a:r>
            <a:r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Peer-Feedback im </a:t>
            </a:r>
            <a:r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textRoundtripDataId="1"/>
                  </a:ext>
                </a:extLst>
              </a:rPr>
              <a:t>„Radl</a:t>
            </a:r>
            <a:r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 in der Kleingruppe (Methodenempfehlung: „Textlupe“)</a:t>
            </a:r>
            <a:endParaRPr/>
          </a:p>
        </p:txBody>
      </p:sp>
      <p:sp>
        <p:nvSpPr>
          <p:cNvPr id="299" name="Google Shape;299;p4"/>
          <p:cNvSpPr/>
          <p:nvPr/>
        </p:nvSpPr>
        <p:spPr>
          <a:xfrm>
            <a:off x="6931476" y="4812295"/>
            <a:ext cx="1938009" cy="169551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99709" y="1267"/>
                </a:moveTo>
                <a:lnTo>
                  <a:pt x="116705" y="-27198"/>
                </a:lnTo>
              </a:path>
            </a:pathLst>
          </a:custGeom>
          <a:solidFill>
            <a:schemeClr val="lt1"/>
          </a:solidFill>
          <a:ln cap="flat" cmpd="sng" w="107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Abgabe Seminararbeit</a:t>
            </a:r>
            <a:endParaRPr/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Benotung und Aufschlüsselung der inhaltlichen Punkte auf die Beurteilungskriterien</a:t>
            </a:r>
            <a:endParaRPr/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Kurzes schriftliches Feedback auf die fertige BA-Arbeit</a:t>
            </a:r>
            <a:endParaRPr/>
          </a:p>
        </p:txBody>
      </p:sp>
      <p:sp>
        <p:nvSpPr>
          <p:cNvPr id="300" name="Google Shape;300;p4"/>
          <p:cNvSpPr/>
          <p:nvPr/>
        </p:nvSpPr>
        <p:spPr>
          <a:xfrm>
            <a:off x="8147926" y="4221910"/>
            <a:ext cx="1031278" cy="512613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9C9C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01" name="Google Shape;301;p4"/>
          <p:cNvGraphicFramePr/>
          <p:nvPr/>
        </p:nvGraphicFramePr>
        <p:xfrm>
          <a:off x="3451103" y="418841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{79710917-6783-40E3-BD64-A6E69853E25E}</a:tableStyleId>
              </a:tblPr>
              <a:tblGrid>
                <a:gridCol w="2520250"/>
                <a:gridCol w="2651200"/>
              </a:tblGrid>
              <a:tr h="200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100" u="none" cap="none" strike="noStrike"/>
                        <a:t>Feedbackstrategie von</a:t>
                      </a:r>
                      <a:endParaRPr sz="11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de-DE" sz="1100" u="none" cap="none" strike="noStrike"/>
                        <a:t>Textprodukte/Endprodukt: </a:t>
                      </a:r>
                      <a:r>
                        <a:rPr lang="de-DE" sz="1100" u="none" cap="none" strike="noStrike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Seminararbeit</a:t>
                      </a:r>
                      <a:endParaRPr sz="1100" u="none" cap="none" strike="noStrike">
                        <a:solidFill>
                          <a:srgbClr val="0070C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  <a:tr h="139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100" u="none" cap="none" strike="noStrike"/>
                        <a:t>Für diesen Kontext/LV-Typ: </a:t>
                      </a:r>
                      <a:r>
                        <a:rPr lang="de-DE" sz="1100" u="none" cap="none" strike="noStrike">
                          <a:solidFill>
                            <a:srgbClr val="0070C0"/>
                          </a:solidFill>
                        </a:rPr>
                        <a:t>Proseminar</a:t>
                      </a:r>
                      <a:endParaRPr sz="11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100" u="none" cap="none" strike="noStrike"/>
                        <a:t>Anmerkung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</a:tbl>
          </a:graphicData>
        </a:graphic>
      </p:graphicFrame>
      <p:sp>
        <p:nvSpPr>
          <p:cNvPr id="302" name="Google Shape;302;p4"/>
          <p:cNvSpPr txBox="1"/>
          <p:nvPr/>
        </p:nvSpPr>
        <p:spPr>
          <a:xfrm>
            <a:off x="306388" y="6288775"/>
            <a:ext cx="7007225" cy="2832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Nach Hartung 2017: 214 | adaptiert von Clara Dreo, Center for</a:t>
            </a:r>
            <a:r>
              <a:rPr lang="de-DE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Teaching and Learning, für das Projekt Fe-In, 2023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4"/>
          <p:cNvSpPr/>
          <p:nvPr/>
        </p:nvSpPr>
        <p:spPr>
          <a:xfrm>
            <a:off x="2878102" y="2765741"/>
            <a:ext cx="1659135" cy="665756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18182" y="120684"/>
                </a:moveTo>
                <a:lnTo>
                  <a:pt x="-18358" y="217345"/>
                </a:lnTo>
              </a:path>
            </a:pathLst>
          </a:custGeom>
          <a:solidFill>
            <a:schemeClr val="lt1"/>
          </a:solidFill>
          <a:ln cap="flat" cmpd="sng" w="107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Arbeitsauftrtag: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Peer-Feedback einarbeiten</a:t>
            </a:r>
            <a:endParaRPr/>
          </a:p>
        </p:txBody>
      </p:sp>
      <p:sp>
        <p:nvSpPr>
          <p:cNvPr id="304" name="Google Shape;304;p4"/>
          <p:cNvSpPr/>
          <p:nvPr/>
        </p:nvSpPr>
        <p:spPr>
          <a:xfrm rot="-5400000">
            <a:off x="5041147" y="3038877"/>
            <a:ext cx="291070" cy="2651757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4"/>
          <p:cNvSpPr/>
          <p:nvPr/>
        </p:nvSpPr>
        <p:spPr>
          <a:xfrm>
            <a:off x="7317855" y="2067827"/>
            <a:ext cx="1687418" cy="102512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63052" y="118949"/>
                </a:moveTo>
                <a:lnTo>
                  <a:pt x="64886" y="214406"/>
                </a:lnTo>
              </a:path>
            </a:pathLst>
          </a:custGeom>
          <a:solidFill>
            <a:schemeClr val="lt1"/>
          </a:solidFill>
          <a:ln cap="flat" cmpd="sng" w="107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Einheit 13: </a:t>
            </a:r>
            <a:r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Offene Sprechstunde für mündliches Feedback zu konkreten Passagen der BA-Arbeit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0" name="Google Shape;310;p5"/>
          <p:cNvGrpSpPr/>
          <p:nvPr/>
        </p:nvGrpSpPr>
        <p:grpSpPr>
          <a:xfrm>
            <a:off x="265467" y="3785194"/>
            <a:ext cx="8526225" cy="438411"/>
            <a:chOff x="2499" y="1598481"/>
            <a:chExt cx="8526225" cy="438411"/>
          </a:xfrm>
        </p:grpSpPr>
        <p:sp>
          <p:nvSpPr>
            <p:cNvPr id="311" name="Google Shape;311;p5"/>
            <p:cNvSpPr/>
            <p:nvPr/>
          </p:nvSpPr>
          <p:spPr>
            <a:xfrm>
              <a:off x="127885" y="1598481"/>
              <a:ext cx="501542" cy="438411"/>
            </a:xfrm>
            <a:prstGeom prst="rightArrow">
              <a:avLst>
                <a:gd fmla="val 70000" name="adj1"/>
                <a:gd fmla="val 50000" name="adj2"/>
              </a:avLst>
            </a:prstGeom>
            <a:solidFill>
              <a:srgbClr val="CAD2E0">
                <a:alpha val="89803"/>
              </a:srgbClr>
            </a:solidFill>
            <a:ln cap="flat" cmpd="sng" w="10775">
              <a:solidFill>
                <a:srgbClr val="CAD2E0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5"/>
            <p:cNvSpPr/>
            <p:nvPr/>
          </p:nvSpPr>
          <p:spPr>
            <a:xfrm>
              <a:off x="2499" y="1692301"/>
              <a:ext cx="250771" cy="250771"/>
            </a:xfrm>
            <a:prstGeom prst="ellipse">
              <a:avLst/>
            </a:prstGeom>
            <a:solidFill>
              <a:schemeClr val="accent1"/>
            </a:solidFill>
            <a:ln cap="flat" cmpd="sng" w="107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5"/>
            <p:cNvSpPr txBox="1"/>
            <p:nvPr/>
          </p:nvSpPr>
          <p:spPr>
            <a:xfrm>
              <a:off x="39224" y="1729026"/>
              <a:ext cx="177321" cy="1773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75" lIns="5075" spcFirstLastPara="1" rIns="5075" wrap="square" tIns="50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Calibri"/>
                <a:buNone/>
              </a:pPr>
              <a:r>
                <a:rPr lang="de-DE" sz="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LV1</a:t>
              </a:r>
              <a:endParaRPr/>
            </a:p>
          </p:txBody>
        </p:sp>
        <p:sp>
          <p:nvSpPr>
            <p:cNvPr id="314" name="Google Shape;314;p5"/>
            <p:cNvSpPr/>
            <p:nvPr/>
          </p:nvSpPr>
          <p:spPr>
            <a:xfrm>
              <a:off x="786159" y="1598481"/>
              <a:ext cx="501542" cy="438411"/>
            </a:xfrm>
            <a:prstGeom prst="rightArrow">
              <a:avLst>
                <a:gd fmla="val 70000" name="adj1"/>
                <a:gd fmla="val 50000" name="adj2"/>
              </a:avLst>
            </a:prstGeom>
            <a:solidFill>
              <a:srgbClr val="CAD2E0">
                <a:alpha val="89803"/>
              </a:srgbClr>
            </a:solidFill>
            <a:ln cap="flat" cmpd="sng" w="10775">
              <a:solidFill>
                <a:srgbClr val="CAD2E0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5"/>
            <p:cNvSpPr/>
            <p:nvPr/>
          </p:nvSpPr>
          <p:spPr>
            <a:xfrm>
              <a:off x="660774" y="1692301"/>
              <a:ext cx="250771" cy="250771"/>
            </a:xfrm>
            <a:prstGeom prst="ellipse">
              <a:avLst/>
            </a:prstGeom>
            <a:solidFill>
              <a:schemeClr val="accent1"/>
            </a:solidFill>
            <a:ln cap="flat" cmpd="sng" w="107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5"/>
            <p:cNvSpPr txBox="1"/>
            <p:nvPr/>
          </p:nvSpPr>
          <p:spPr>
            <a:xfrm>
              <a:off x="697499" y="1729026"/>
              <a:ext cx="177321" cy="1773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75" lIns="5075" spcFirstLastPara="1" rIns="5075" wrap="square" tIns="50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Calibri"/>
                <a:buNone/>
              </a:pPr>
              <a:r>
                <a:rPr lang="de-DE" sz="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/>
            </a:p>
          </p:txBody>
        </p:sp>
        <p:sp>
          <p:nvSpPr>
            <p:cNvPr id="317" name="Google Shape;317;p5"/>
            <p:cNvSpPr/>
            <p:nvPr/>
          </p:nvSpPr>
          <p:spPr>
            <a:xfrm>
              <a:off x="1444434" y="1598481"/>
              <a:ext cx="501542" cy="438411"/>
            </a:xfrm>
            <a:prstGeom prst="rightArrow">
              <a:avLst>
                <a:gd fmla="val 70000" name="adj1"/>
                <a:gd fmla="val 50000" name="adj2"/>
              </a:avLst>
            </a:prstGeom>
            <a:solidFill>
              <a:srgbClr val="CAD2E0">
                <a:alpha val="89803"/>
              </a:srgbClr>
            </a:solidFill>
            <a:ln cap="flat" cmpd="sng" w="10775">
              <a:solidFill>
                <a:srgbClr val="CAD2E0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5"/>
            <p:cNvSpPr/>
            <p:nvPr/>
          </p:nvSpPr>
          <p:spPr>
            <a:xfrm>
              <a:off x="1319049" y="1692301"/>
              <a:ext cx="250771" cy="250771"/>
            </a:xfrm>
            <a:prstGeom prst="ellipse">
              <a:avLst/>
            </a:prstGeom>
            <a:solidFill>
              <a:schemeClr val="accent1"/>
            </a:solidFill>
            <a:ln cap="flat" cmpd="sng" w="107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5"/>
            <p:cNvSpPr txBox="1"/>
            <p:nvPr/>
          </p:nvSpPr>
          <p:spPr>
            <a:xfrm>
              <a:off x="1355774" y="1729026"/>
              <a:ext cx="177321" cy="1773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75" lIns="5075" spcFirstLastPara="1" rIns="5075" wrap="square" tIns="50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Calibri"/>
                <a:buNone/>
              </a:pPr>
              <a:r>
                <a:rPr lang="de-DE" sz="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/>
            </a:p>
          </p:txBody>
        </p:sp>
        <p:sp>
          <p:nvSpPr>
            <p:cNvPr id="320" name="Google Shape;320;p5"/>
            <p:cNvSpPr/>
            <p:nvPr/>
          </p:nvSpPr>
          <p:spPr>
            <a:xfrm>
              <a:off x="2102709" y="1598481"/>
              <a:ext cx="501542" cy="438411"/>
            </a:xfrm>
            <a:prstGeom prst="rightArrow">
              <a:avLst>
                <a:gd fmla="val 70000" name="adj1"/>
                <a:gd fmla="val 50000" name="adj2"/>
              </a:avLst>
            </a:prstGeom>
            <a:solidFill>
              <a:srgbClr val="CAD2E0">
                <a:alpha val="89803"/>
              </a:srgbClr>
            </a:solidFill>
            <a:ln cap="flat" cmpd="sng" w="10775">
              <a:solidFill>
                <a:srgbClr val="CAD2E0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5"/>
            <p:cNvSpPr/>
            <p:nvPr/>
          </p:nvSpPr>
          <p:spPr>
            <a:xfrm>
              <a:off x="1977323" y="1692301"/>
              <a:ext cx="250771" cy="250771"/>
            </a:xfrm>
            <a:prstGeom prst="ellipse">
              <a:avLst/>
            </a:prstGeom>
            <a:solidFill>
              <a:schemeClr val="accent1"/>
            </a:solidFill>
            <a:ln cap="flat" cmpd="sng" w="107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5"/>
            <p:cNvSpPr txBox="1"/>
            <p:nvPr/>
          </p:nvSpPr>
          <p:spPr>
            <a:xfrm>
              <a:off x="2014048" y="1729026"/>
              <a:ext cx="177321" cy="1773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75" lIns="5075" spcFirstLastPara="1" rIns="5075" wrap="square" tIns="50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Calibri"/>
                <a:buNone/>
              </a:pPr>
              <a:r>
                <a:rPr lang="de-DE" sz="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/>
            </a:p>
          </p:txBody>
        </p:sp>
        <p:sp>
          <p:nvSpPr>
            <p:cNvPr id="323" name="Google Shape;323;p5"/>
            <p:cNvSpPr/>
            <p:nvPr/>
          </p:nvSpPr>
          <p:spPr>
            <a:xfrm>
              <a:off x="2760984" y="1598481"/>
              <a:ext cx="501542" cy="438411"/>
            </a:xfrm>
            <a:prstGeom prst="rightArrow">
              <a:avLst>
                <a:gd fmla="val 70000" name="adj1"/>
                <a:gd fmla="val 50000" name="adj2"/>
              </a:avLst>
            </a:prstGeom>
            <a:solidFill>
              <a:srgbClr val="CAD2E0">
                <a:alpha val="89803"/>
              </a:srgbClr>
            </a:solidFill>
            <a:ln cap="flat" cmpd="sng" w="10775">
              <a:solidFill>
                <a:srgbClr val="CAD2E0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5"/>
            <p:cNvSpPr/>
            <p:nvPr/>
          </p:nvSpPr>
          <p:spPr>
            <a:xfrm>
              <a:off x="2635598" y="1692301"/>
              <a:ext cx="250771" cy="250771"/>
            </a:xfrm>
            <a:prstGeom prst="ellipse">
              <a:avLst/>
            </a:prstGeom>
            <a:solidFill>
              <a:schemeClr val="accent1"/>
            </a:solidFill>
            <a:ln cap="flat" cmpd="sng" w="107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5"/>
            <p:cNvSpPr txBox="1"/>
            <p:nvPr/>
          </p:nvSpPr>
          <p:spPr>
            <a:xfrm>
              <a:off x="2672323" y="1729026"/>
              <a:ext cx="177321" cy="1773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75" lIns="5075" spcFirstLastPara="1" rIns="5075" wrap="square" tIns="50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Calibri"/>
                <a:buNone/>
              </a:pPr>
              <a:r>
                <a:rPr lang="de-DE" sz="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5</a:t>
              </a:r>
              <a:endParaRPr/>
            </a:p>
          </p:txBody>
        </p:sp>
        <p:sp>
          <p:nvSpPr>
            <p:cNvPr id="326" name="Google Shape;326;p5"/>
            <p:cNvSpPr/>
            <p:nvPr/>
          </p:nvSpPr>
          <p:spPr>
            <a:xfrm>
              <a:off x="3419259" y="1598481"/>
              <a:ext cx="501542" cy="438411"/>
            </a:xfrm>
            <a:prstGeom prst="rightArrow">
              <a:avLst>
                <a:gd fmla="val 70000" name="adj1"/>
                <a:gd fmla="val 50000" name="adj2"/>
              </a:avLst>
            </a:prstGeom>
            <a:solidFill>
              <a:srgbClr val="CAD2E0">
                <a:alpha val="89803"/>
              </a:srgbClr>
            </a:solidFill>
            <a:ln cap="flat" cmpd="sng" w="10775">
              <a:solidFill>
                <a:srgbClr val="CAD2E0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5"/>
            <p:cNvSpPr/>
            <p:nvPr/>
          </p:nvSpPr>
          <p:spPr>
            <a:xfrm>
              <a:off x="3293873" y="1692301"/>
              <a:ext cx="250771" cy="250771"/>
            </a:xfrm>
            <a:prstGeom prst="ellipse">
              <a:avLst/>
            </a:prstGeom>
            <a:solidFill>
              <a:schemeClr val="accent1"/>
            </a:solidFill>
            <a:ln cap="flat" cmpd="sng" w="107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5"/>
            <p:cNvSpPr txBox="1"/>
            <p:nvPr/>
          </p:nvSpPr>
          <p:spPr>
            <a:xfrm>
              <a:off x="3330598" y="1729026"/>
              <a:ext cx="177321" cy="1773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75" lIns="5075" spcFirstLastPara="1" rIns="5075" wrap="square" tIns="50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Calibri"/>
                <a:buNone/>
              </a:pPr>
              <a:r>
                <a:rPr lang="de-DE" sz="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6</a:t>
              </a:r>
              <a:endParaRPr/>
            </a:p>
          </p:txBody>
        </p:sp>
        <p:sp>
          <p:nvSpPr>
            <p:cNvPr id="329" name="Google Shape;329;p5"/>
            <p:cNvSpPr/>
            <p:nvPr/>
          </p:nvSpPr>
          <p:spPr>
            <a:xfrm>
              <a:off x="4077533" y="1598481"/>
              <a:ext cx="501542" cy="438411"/>
            </a:xfrm>
            <a:prstGeom prst="rightArrow">
              <a:avLst>
                <a:gd fmla="val 70000" name="adj1"/>
                <a:gd fmla="val 50000" name="adj2"/>
              </a:avLst>
            </a:prstGeom>
            <a:solidFill>
              <a:srgbClr val="CAD2E0">
                <a:alpha val="89803"/>
              </a:srgbClr>
            </a:solidFill>
            <a:ln cap="flat" cmpd="sng" w="10775">
              <a:solidFill>
                <a:srgbClr val="CAD2E0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5"/>
            <p:cNvSpPr/>
            <p:nvPr/>
          </p:nvSpPr>
          <p:spPr>
            <a:xfrm>
              <a:off x="3952148" y="1692301"/>
              <a:ext cx="250771" cy="250771"/>
            </a:xfrm>
            <a:prstGeom prst="ellipse">
              <a:avLst/>
            </a:prstGeom>
            <a:solidFill>
              <a:schemeClr val="accent1"/>
            </a:solidFill>
            <a:ln cap="flat" cmpd="sng" w="107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5"/>
            <p:cNvSpPr txBox="1"/>
            <p:nvPr/>
          </p:nvSpPr>
          <p:spPr>
            <a:xfrm>
              <a:off x="3988873" y="1729026"/>
              <a:ext cx="177321" cy="1773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75" lIns="5075" spcFirstLastPara="1" rIns="5075" wrap="square" tIns="50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Calibri"/>
                <a:buNone/>
              </a:pPr>
              <a:r>
                <a:rPr lang="de-DE" sz="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7</a:t>
              </a:r>
              <a:endParaRPr/>
            </a:p>
          </p:txBody>
        </p:sp>
        <p:sp>
          <p:nvSpPr>
            <p:cNvPr id="332" name="Google Shape;332;p5"/>
            <p:cNvSpPr/>
            <p:nvPr/>
          </p:nvSpPr>
          <p:spPr>
            <a:xfrm>
              <a:off x="4735808" y="1598481"/>
              <a:ext cx="501542" cy="438411"/>
            </a:xfrm>
            <a:prstGeom prst="rightArrow">
              <a:avLst>
                <a:gd fmla="val 70000" name="adj1"/>
                <a:gd fmla="val 50000" name="adj2"/>
              </a:avLst>
            </a:prstGeom>
            <a:solidFill>
              <a:srgbClr val="CAD2E0">
                <a:alpha val="89803"/>
              </a:srgbClr>
            </a:solidFill>
            <a:ln cap="flat" cmpd="sng" w="10775">
              <a:solidFill>
                <a:srgbClr val="CAD2E0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5"/>
            <p:cNvSpPr/>
            <p:nvPr/>
          </p:nvSpPr>
          <p:spPr>
            <a:xfrm>
              <a:off x="4610423" y="1692301"/>
              <a:ext cx="250771" cy="250771"/>
            </a:xfrm>
            <a:prstGeom prst="ellipse">
              <a:avLst/>
            </a:prstGeom>
            <a:solidFill>
              <a:schemeClr val="accent1"/>
            </a:solidFill>
            <a:ln cap="flat" cmpd="sng" w="107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5"/>
            <p:cNvSpPr txBox="1"/>
            <p:nvPr/>
          </p:nvSpPr>
          <p:spPr>
            <a:xfrm>
              <a:off x="4647148" y="1729026"/>
              <a:ext cx="177321" cy="1773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75" lIns="5075" spcFirstLastPara="1" rIns="5075" wrap="square" tIns="50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Calibri"/>
                <a:buNone/>
              </a:pPr>
              <a:r>
                <a:rPr lang="de-DE" sz="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8</a:t>
              </a:r>
              <a:endParaRPr/>
            </a:p>
          </p:txBody>
        </p:sp>
        <p:sp>
          <p:nvSpPr>
            <p:cNvPr id="335" name="Google Shape;335;p5"/>
            <p:cNvSpPr/>
            <p:nvPr/>
          </p:nvSpPr>
          <p:spPr>
            <a:xfrm>
              <a:off x="5394083" y="1598481"/>
              <a:ext cx="501542" cy="438411"/>
            </a:xfrm>
            <a:prstGeom prst="rightArrow">
              <a:avLst>
                <a:gd fmla="val 70000" name="adj1"/>
                <a:gd fmla="val 50000" name="adj2"/>
              </a:avLst>
            </a:prstGeom>
            <a:solidFill>
              <a:srgbClr val="CAD2E0">
                <a:alpha val="89803"/>
              </a:srgbClr>
            </a:solidFill>
            <a:ln cap="flat" cmpd="sng" w="10775">
              <a:solidFill>
                <a:srgbClr val="CAD2E0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5"/>
            <p:cNvSpPr/>
            <p:nvPr/>
          </p:nvSpPr>
          <p:spPr>
            <a:xfrm>
              <a:off x="5268697" y="1692301"/>
              <a:ext cx="250771" cy="250771"/>
            </a:xfrm>
            <a:prstGeom prst="ellipse">
              <a:avLst/>
            </a:prstGeom>
            <a:solidFill>
              <a:schemeClr val="accent1"/>
            </a:solidFill>
            <a:ln cap="flat" cmpd="sng" w="107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5"/>
            <p:cNvSpPr txBox="1"/>
            <p:nvPr/>
          </p:nvSpPr>
          <p:spPr>
            <a:xfrm>
              <a:off x="5305422" y="1729026"/>
              <a:ext cx="177321" cy="1773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75" lIns="5075" spcFirstLastPara="1" rIns="5075" wrap="square" tIns="50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Calibri"/>
                <a:buNone/>
              </a:pPr>
              <a:r>
                <a:rPr lang="de-DE" sz="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9</a:t>
              </a:r>
              <a:endParaRPr/>
            </a:p>
          </p:txBody>
        </p:sp>
        <p:sp>
          <p:nvSpPr>
            <p:cNvPr id="338" name="Google Shape;338;p5"/>
            <p:cNvSpPr/>
            <p:nvPr/>
          </p:nvSpPr>
          <p:spPr>
            <a:xfrm>
              <a:off x="6052358" y="1598481"/>
              <a:ext cx="501542" cy="438411"/>
            </a:xfrm>
            <a:prstGeom prst="rightArrow">
              <a:avLst>
                <a:gd fmla="val 70000" name="adj1"/>
                <a:gd fmla="val 50000" name="adj2"/>
              </a:avLst>
            </a:prstGeom>
            <a:solidFill>
              <a:srgbClr val="CAD2E0">
                <a:alpha val="89803"/>
              </a:srgbClr>
            </a:solidFill>
            <a:ln cap="flat" cmpd="sng" w="10775">
              <a:solidFill>
                <a:srgbClr val="CAD2E0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5"/>
            <p:cNvSpPr/>
            <p:nvPr/>
          </p:nvSpPr>
          <p:spPr>
            <a:xfrm>
              <a:off x="5926972" y="1692301"/>
              <a:ext cx="250771" cy="250771"/>
            </a:xfrm>
            <a:prstGeom prst="ellipse">
              <a:avLst/>
            </a:prstGeom>
            <a:solidFill>
              <a:schemeClr val="accent1"/>
            </a:solidFill>
            <a:ln cap="flat" cmpd="sng" w="107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5"/>
            <p:cNvSpPr txBox="1"/>
            <p:nvPr/>
          </p:nvSpPr>
          <p:spPr>
            <a:xfrm>
              <a:off x="5963697" y="1729026"/>
              <a:ext cx="177321" cy="1773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75" lIns="5075" spcFirstLastPara="1" rIns="5075" wrap="square" tIns="50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Calibri"/>
                <a:buNone/>
              </a:pPr>
              <a:r>
                <a:rPr lang="de-DE" sz="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10</a:t>
              </a:r>
              <a:endParaRPr/>
            </a:p>
          </p:txBody>
        </p:sp>
        <p:sp>
          <p:nvSpPr>
            <p:cNvPr id="341" name="Google Shape;341;p5"/>
            <p:cNvSpPr/>
            <p:nvPr/>
          </p:nvSpPr>
          <p:spPr>
            <a:xfrm>
              <a:off x="6710633" y="1598481"/>
              <a:ext cx="501542" cy="438411"/>
            </a:xfrm>
            <a:prstGeom prst="rightArrow">
              <a:avLst>
                <a:gd fmla="val 70000" name="adj1"/>
                <a:gd fmla="val 50000" name="adj2"/>
              </a:avLst>
            </a:prstGeom>
            <a:solidFill>
              <a:srgbClr val="CAD2E0">
                <a:alpha val="89803"/>
              </a:srgbClr>
            </a:solidFill>
            <a:ln cap="flat" cmpd="sng" w="10775">
              <a:solidFill>
                <a:srgbClr val="CAD2E0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5"/>
            <p:cNvSpPr/>
            <p:nvPr/>
          </p:nvSpPr>
          <p:spPr>
            <a:xfrm>
              <a:off x="6585247" y="1692301"/>
              <a:ext cx="250771" cy="250771"/>
            </a:xfrm>
            <a:prstGeom prst="ellipse">
              <a:avLst/>
            </a:prstGeom>
            <a:solidFill>
              <a:schemeClr val="accent1"/>
            </a:solidFill>
            <a:ln cap="flat" cmpd="sng" w="107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5"/>
            <p:cNvSpPr txBox="1"/>
            <p:nvPr/>
          </p:nvSpPr>
          <p:spPr>
            <a:xfrm>
              <a:off x="6621972" y="1729026"/>
              <a:ext cx="177321" cy="1773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75" lIns="5075" spcFirstLastPara="1" rIns="5075" wrap="square" tIns="50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Calibri"/>
                <a:buNone/>
              </a:pPr>
              <a:r>
                <a:rPr lang="de-DE" sz="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11</a:t>
              </a:r>
              <a:endParaRPr/>
            </a:p>
          </p:txBody>
        </p:sp>
        <p:sp>
          <p:nvSpPr>
            <p:cNvPr id="344" name="Google Shape;344;p5"/>
            <p:cNvSpPr/>
            <p:nvPr/>
          </p:nvSpPr>
          <p:spPr>
            <a:xfrm>
              <a:off x="7368908" y="1598481"/>
              <a:ext cx="501542" cy="438411"/>
            </a:xfrm>
            <a:prstGeom prst="rightArrow">
              <a:avLst>
                <a:gd fmla="val 70000" name="adj1"/>
                <a:gd fmla="val 50000" name="adj2"/>
              </a:avLst>
            </a:prstGeom>
            <a:solidFill>
              <a:srgbClr val="CAD2E0">
                <a:alpha val="89803"/>
              </a:srgbClr>
            </a:solidFill>
            <a:ln cap="flat" cmpd="sng" w="10775">
              <a:solidFill>
                <a:srgbClr val="CAD2E0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5"/>
            <p:cNvSpPr/>
            <p:nvPr/>
          </p:nvSpPr>
          <p:spPr>
            <a:xfrm>
              <a:off x="7243522" y="1692301"/>
              <a:ext cx="250771" cy="250771"/>
            </a:xfrm>
            <a:prstGeom prst="ellipse">
              <a:avLst/>
            </a:prstGeom>
            <a:solidFill>
              <a:schemeClr val="accent1"/>
            </a:solidFill>
            <a:ln cap="flat" cmpd="sng" w="107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5"/>
            <p:cNvSpPr txBox="1"/>
            <p:nvPr/>
          </p:nvSpPr>
          <p:spPr>
            <a:xfrm>
              <a:off x="7280247" y="1729026"/>
              <a:ext cx="177321" cy="1773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75" lIns="5075" spcFirstLastPara="1" rIns="5075" wrap="square" tIns="50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Calibri"/>
                <a:buNone/>
              </a:pPr>
              <a:r>
                <a:rPr lang="de-DE" sz="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12</a:t>
              </a:r>
              <a:endParaRPr/>
            </a:p>
          </p:txBody>
        </p:sp>
        <p:sp>
          <p:nvSpPr>
            <p:cNvPr id="347" name="Google Shape;347;p5"/>
            <p:cNvSpPr/>
            <p:nvPr/>
          </p:nvSpPr>
          <p:spPr>
            <a:xfrm>
              <a:off x="8027182" y="1598481"/>
              <a:ext cx="501542" cy="438411"/>
            </a:xfrm>
            <a:prstGeom prst="rightArrow">
              <a:avLst>
                <a:gd fmla="val 70000" name="adj1"/>
                <a:gd fmla="val 50000" name="adj2"/>
              </a:avLst>
            </a:prstGeom>
            <a:solidFill>
              <a:srgbClr val="CAD2E0">
                <a:alpha val="89803"/>
              </a:srgbClr>
            </a:solidFill>
            <a:ln cap="flat" cmpd="sng" w="10775">
              <a:solidFill>
                <a:srgbClr val="CAD2E0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5"/>
            <p:cNvSpPr/>
            <p:nvPr/>
          </p:nvSpPr>
          <p:spPr>
            <a:xfrm>
              <a:off x="7901797" y="1692301"/>
              <a:ext cx="250771" cy="250771"/>
            </a:xfrm>
            <a:prstGeom prst="ellipse">
              <a:avLst/>
            </a:prstGeom>
            <a:solidFill>
              <a:schemeClr val="accent1"/>
            </a:solidFill>
            <a:ln cap="flat" cmpd="sng" w="107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5"/>
            <p:cNvSpPr txBox="1"/>
            <p:nvPr/>
          </p:nvSpPr>
          <p:spPr>
            <a:xfrm>
              <a:off x="7938522" y="1729026"/>
              <a:ext cx="177321" cy="1773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75" lIns="5075" spcFirstLastPara="1" rIns="5075" wrap="square" tIns="50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Calibri"/>
                <a:buNone/>
              </a:pPr>
              <a:r>
                <a:rPr lang="de-DE" sz="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13</a:t>
              </a:r>
              <a:endParaRPr/>
            </a:p>
          </p:txBody>
        </p:sp>
      </p:grpSp>
      <p:sp>
        <p:nvSpPr>
          <p:cNvPr id="350" name="Google Shape;350;p5"/>
          <p:cNvSpPr txBox="1"/>
          <p:nvPr>
            <p:ph type="title"/>
          </p:nvPr>
        </p:nvSpPr>
        <p:spPr>
          <a:xfrm>
            <a:off x="2172544" y="350019"/>
            <a:ext cx="1139616" cy="38940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</a:pPr>
            <a:r>
              <a:rPr lang="de-DE" sz="2000"/>
              <a:t>Beispiel 2</a:t>
            </a:r>
            <a:endParaRPr/>
          </a:p>
        </p:txBody>
      </p:sp>
      <p:sp>
        <p:nvSpPr>
          <p:cNvPr id="351" name="Google Shape;351;p5"/>
          <p:cNvSpPr/>
          <p:nvPr/>
        </p:nvSpPr>
        <p:spPr>
          <a:xfrm>
            <a:off x="921747" y="2557981"/>
            <a:ext cx="2774731" cy="852884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18182" y="120684"/>
                </a:moveTo>
                <a:lnTo>
                  <a:pt x="42256" y="120283"/>
                </a:lnTo>
              </a:path>
            </a:pathLst>
          </a:custGeom>
          <a:solidFill>
            <a:schemeClr val="lt1"/>
          </a:solidFill>
          <a:ln cap="flat" cmpd="sng" w="107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Feedback der Lehrenden zwischen den Einheiten 2-5: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Nach Einheit 2: zur Forschungsfrage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Nach Einheit 3 und 4 zum Leitfaden</a:t>
            </a:r>
            <a:endParaRPr/>
          </a:p>
        </p:txBody>
      </p:sp>
      <p:sp>
        <p:nvSpPr>
          <p:cNvPr id="352" name="Google Shape;352;p5"/>
          <p:cNvSpPr/>
          <p:nvPr/>
        </p:nvSpPr>
        <p:spPr>
          <a:xfrm>
            <a:off x="730212" y="4493028"/>
            <a:ext cx="2470533" cy="137224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24613" y="1092"/>
                </a:moveTo>
                <a:lnTo>
                  <a:pt x="16176" y="-35819"/>
                </a:lnTo>
              </a:path>
            </a:pathLst>
          </a:custGeom>
          <a:solidFill>
            <a:schemeClr val="lt1"/>
          </a:solidFill>
          <a:ln cap="flat" cmpd="sng" w="107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Einheit 2: </a:t>
            </a:r>
            <a:endParaRPr/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Peer-Feedback zur Forschungsfrage</a:t>
            </a:r>
            <a:endParaRPr/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Visualisieren</a:t>
            </a:r>
            <a:r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„Peer-Feedback / Vorgehen, wenn man Feedback gibt oder Feedback erhält.</a:t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5"/>
          <p:cNvSpPr/>
          <p:nvPr/>
        </p:nvSpPr>
        <p:spPr>
          <a:xfrm>
            <a:off x="3829690" y="1508802"/>
            <a:ext cx="2021304" cy="1283414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60928" y="121694"/>
                </a:moveTo>
                <a:lnTo>
                  <a:pt x="-6766" y="225690"/>
                </a:lnTo>
              </a:path>
            </a:pathLst>
          </a:custGeom>
          <a:solidFill>
            <a:schemeClr val="lt1"/>
          </a:solidFill>
          <a:ln cap="flat" cmpd="sng" w="107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Einheit 6: </a:t>
            </a:r>
            <a:endParaRPr/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Präsentation des Forschungsvorhabens: mündliches Feedback durch Peers</a:t>
            </a:r>
            <a:endParaRPr/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Feedback von Lehrender</a:t>
            </a:r>
            <a:endParaRPr/>
          </a:p>
        </p:txBody>
      </p:sp>
      <p:sp>
        <p:nvSpPr>
          <p:cNvPr id="354" name="Google Shape;354;p5"/>
          <p:cNvSpPr/>
          <p:nvPr/>
        </p:nvSpPr>
        <p:spPr>
          <a:xfrm>
            <a:off x="4572000" y="4498224"/>
            <a:ext cx="1859956" cy="1183389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44587" y="204"/>
                </a:moveTo>
                <a:lnTo>
                  <a:pt x="-139453" y="-34648"/>
                </a:lnTo>
              </a:path>
            </a:pathLst>
          </a:custGeom>
          <a:solidFill>
            <a:schemeClr val="lt1"/>
          </a:solidFill>
          <a:ln cap="flat" cmpd="sng" w="107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Einheit 4: </a:t>
            </a:r>
            <a:endParaRPr/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Peer-Feedback zum Leitfaden</a:t>
            </a:r>
            <a:endParaRPr/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 des Leitfadens</a:t>
            </a:r>
            <a:endParaRPr/>
          </a:p>
        </p:txBody>
      </p:sp>
      <p:sp>
        <p:nvSpPr>
          <p:cNvPr id="355" name="Google Shape;355;p5"/>
          <p:cNvSpPr/>
          <p:nvPr/>
        </p:nvSpPr>
        <p:spPr>
          <a:xfrm>
            <a:off x="5984206" y="1720026"/>
            <a:ext cx="2351719" cy="135809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61085" y="119158"/>
                </a:moveTo>
                <a:lnTo>
                  <a:pt x="114979" y="193484"/>
                </a:lnTo>
              </a:path>
            </a:pathLst>
          </a:custGeom>
          <a:solidFill>
            <a:schemeClr val="lt1"/>
          </a:solidFill>
          <a:ln cap="flat" cmpd="sng" w="107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Einheit 13:</a:t>
            </a:r>
            <a:endParaRPr/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Präsentation des Forschungsprojekts (nach Durchführung und Auswertung)</a:t>
            </a:r>
            <a:endParaRPr/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Selbstreflexion der Studierenden</a:t>
            </a:r>
            <a:endParaRPr/>
          </a:p>
        </p:txBody>
      </p:sp>
      <p:sp>
        <p:nvSpPr>
          <p:cNvPr id="356" name="Google Shape;356;p5"/>
          <p:cNvSpPr/>
          <p:nvPr/>
        </p:nvSpPr>
        <p:spPr>
          <a:xfrm>
            <a:off x="7192981" y="5052640"/>
            <a:ext cx="1687418" cy="91801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99709" y="1267"/>
                </a:moveTo>
                <a:lnTo>
                  <a:pt x="105547" y="-58193"/>
                </a:lnTo>
              </a:path>
            </a:pathLst>
          </a:custGeom>
          <a:solidFill>
            <a:schemeClr val="lt1"/>
          </a:solidFill>
          <a:ln cap="flat" cmpd="sng" w="107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Abgabe Forschungsbericht und individuelles Feedback (schriftlich)</a:t>
            </a:r>
            <a:endParaRPr/>
          </a:p>
        </p:txBody>
      </p:sp>
      <p:sp>
        <p:nvSpPr>
          <p:cNvPr id="357" name="Google Shape;357;p5"/>
          <p:cNvSpPr/>
          <p:nvPr/>
        </p:nvSpPr>
        <p:spPr>
          <a:xfrm>
            <a:off x="8147926" y="4221910"/>
            <a:ext cx="1031278" cy="512613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9C9C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58" name="Google Shape;358;p5"/>
          <p:cNvGraphicFramePr/>
          <p:nvPr/>
        </p:nvGraphicFramePr>
        <p:xfrm>
          <a:off x="3312160" y="418841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{79710917-6783-40E3-BD64-A6E69853E25E}</a:tableStyleId>
              </a:tblPr>
              <a:tblGrid>
                <a:gridCol w="2832925"/>
                <a:gridCol w="2649100"/>
              </a:tblGrid>
              <a:tr h="200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100" u="none" cap="none" strike="noStrike"/>
                        <a:t>Feedbackstrategie von</a:t>
                      </a:r>
                      <a:endParaRPr sz="11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de-DE" sz="1100" u="none" cap="none" strike="noStrike"/>
                        <a:t>Textprodukte/Endprodukt: </a:t>
                      </a:r>
                      <a:r>
                        <a:rPr lang="de-DE" sz="1100" u="none" cap="none" strike="noStrike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Leitfaden, Interview-Transkript – Forschungsbericht</a:t>
                      </a:r>
                      <a:endParaRPr sz="1100" u="none" cap="none" strike="noStrike">
                        <a:solidFill>
                          <a:srgbClr val="0070C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  <a:tr h="139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100" u="none" cap="none" strike="noStrike"/>
                        <a:t>Für diesen Kontext/LV-Typ: </a:t>
                      </a:r>
                      <a:r>
                        <a:rPr lang="de-DE" sz="1100" u="none" cap="none" strike="noStrike">
                          <a:solidFill>
                            <a:srgbClr val="0070C0"/>
                          </a:solidFill>
                        </a:rPr>
                        <a:t>Methodenseminar</a:t>
                      </a:r>
                      <a:endParaRPr sz="11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100" u="none" cap="none" strike="noStrike"/>
                        <a:t>Anmerkung: 14-tägiges Seminar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</a:tbl>
          </a:graphicData>
        </a:graphic>
      </p:graphicFrame>
      <p:sp>
        <p:nvSpPr>
          <p:cNvPr id="359" name="Google Shape;359;p5"/>
          <p:cNvSpPr txBox="1"/>
          <p:nvPr/>
        </p:nvSpPr>
        <p:spPr>
          <a:xfrm>
            <a:off x="306388" y="6288775"/>
            <a:ext cx="7007225" cy="2832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Nach Hartung 2017: 214 | adaptiert von Clara Dreo, Center for</a:t>
            </a:r>
            <a:r>
              <a:rPr lang="de-DE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Teaching and Learning, für das Projekt Fe-In, 2023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5"/>
          <p:cNvSpPr/>
          <p:nvPr/>
        </p:nvSpPr>
        <p:spPr>
          <a:xfrm rot="5400000">
            <a:off x="2017319" y="2569923"/>
            <a:ext cx="324349" cy="2042502"/>
          </a:xfrm>
          <a:prstGeom prst="leftBrace">
            <a:avLst>
              <a:gd fmla="val 0" name="adj1"/>
              <a:gd fmla="val 50000" name="adj2"/>
            </a:avLst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5" name="Google Shape;365;p6"/>
          <p:cNvGrpSpPr/>
          <p:nvPr/>
        </p:nvGrpSpPr>
        <p:grpSpPr>
          <a:xfrm>
            <a:off x="265467" y="3785194"/>
            <a:ext cx="8526225" cy="438411"/>
            <a:chOff x="2499" y="1598481"/>
            <a:chExt cx="8526225" cy="438411"/>
          </a:xfrm>
        </p:grpSpPr>
        <p:sp>
          <p:nvSpPr>
            <p:cNvPr id="366" name="Google Shape;366;p6"/>
            <p:cNvSpPr/>
            <p:nvPr/>
          </p:nvSpPr>
          <p:spPr>
            <a:xfrm>
              <a:off x="127885" y="1598481"/>
              <a:ext cx="501542" cy="438411"/>
            </a:xfrm>
            <a:prstGeom prst="rightArrow">
              <a:avLst>
                <a:gd fmla="val 70000" name="adj1"/>
                <a:gd fmla="val 50000" name="adj2"/>
              </a:avLst>
            </a:prstGeom>
            <a:solidFill>
              <a:srgbClr val="CAD2E0">
                <a:alpha val="89803"/>
              </a:srgbClr>
            </a:solidFill>
            <a:ln cap="flat" cmpd="sng" w="10775">
              <a:solidFill>
                <a:srgbClr val="CAD2E0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6"/>
            <p:cNvSpPr/>
            <p:nvPr/>
          </p:nvSpPr>
          <p:spPr>
            <a:xfrm>
              <a:off x="2499" y="1692301"/>
              <a:ext cx="250771" cy="250771"/>
            </a:xfrm>
            <a:prstGeom prst="ellipse">
              <a:avLst/>
            </a:prstGeom>
            <a:solidFill>
              <a:schemeClr val="accent1"/>
            </a:solidFill>
            <a:ln cap="flat" cmpd="sng" w="107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6"/>
            <p:cNvSpPr txBox="1"/>
            <p:nvPr/>
          </p:nvSpPr>
          <p:spPr>
            <a:xfrm>
              <a:off x="39224" y="1729026"/>
              <a:ext cx="177321" cy="1773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75" lIns="5075" spcFirstLastPara="1" rIns="5075" wrap="square" tIns="50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Calibri"/>
                <a:buNone/>
              </a:pPr>
              <a:r>
                <a:rPr lang="de-DE" sz="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LV1</a:t>
              </a:r>
              <a:endParaRPr/>
            </a:p>
          </p:txBody>
        </p:sp>
        <p:sp>
          <p:nvSpPr>
            <p:cNvPr id="369" name="Google Shape;369;p6"/>
            <p:cNvSpPr/>
            <p:nvPr/>
          </p:nvSpPr>
          <p:spPr>
            <a:xfrm>
              <a:off x="786159" y="1598481"/>
              <a:ext cx="501542" cy="438411"/>
            </a:xfrm>
            <a:prstGeom prst="rightArrow">
              <a:avLst>
                <a:gd fmla="val 70000" name="adj1"/>
                <a:gd fmla="val 50000" name="adj2"/>
              </a:avLst>
            </a:prstGeom>
            <a:solidFill>
              <a:srgbClr val="CAD2E0">
                <a:alpha val="89803"/>
              </a:srgbClr>
            </a:solidFill>
            <a:ln cap="flat" cmpd="sng" w="10775">
              <a:solidFill>
                <a:srgbClr val="CAD2E0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6"/>
            <p:cNvSpPr/>
            <p:nvPr/>
          </p:nvSpPr>
          <p:spPr>
            <a:xfrm>
              <a:off x="660774" y="1692301"/>
              <a:ext cx="250771" cy="250771"/>
            </a:xfrm>
            <a:prstGeom prst="ellipse">
              <a:avLst/>
            </a:prstGeom>
            <a:solidFill>
              <a:schemeClr val="accent1"/>
            </a:solidFill>
            <a:ln cap="flat" cmpd="sng" w="107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6"/>
            <p:cNvSpPr txBox="1"/>
            <p:nvPr/>
          </p:nvSpPr>
          <p:spPr>
            <a:xfrm>
              <a:off x="697499" y="1729026"/>
              <a:ext cx="177321" cy="1773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75" lIns="5075" spcFirstLastPara="1" rIns="5075" wrap="square" tIns="50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Calibri"/>
                <a:buNone/>
              </a:pPr>
              <a:r>
                <a:rPr lang="de-DE" sz="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/>
            </a:p>
          </p:txBody>
        </p:sp>
        <p:sp>
          <p:nvSpPr>
            <p:cNvPr id="372" name="Google Shape;372;p6"/>
            <p:cNvSpPr/>
            <p:nvPr/>
          </p:nvSpPr>
          <p:spPr>
            <a:xfrm>
              <a:off x="1444434" y="1598481"/>
              <a:ext cx="501542" cy="438411"/>
            </a:xfrm>
            <a:prstGeom prst="rightArrow">
              <a:avLst>
                <a:gd fmla="val 70000" name="adj1"/>
                <a:gd fmla="val 50000" name="adj2"/>
              </a:avLst>
            </a:prstGeom>
            <a:solidFill>
              <a:srgbClr val="CAD2E0">
                <a:alpha val="89803"/>
              </a:srgbClr>
            </a:solidFill>
            <a:ln cap="flat" cmpd="sng" w="10775">
              <a:solidFill>
                <a:srgbClr val="CAD2E0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6"/>
            <p:cNvSpPr/>
            <p:nvPr/>
          </p:nvSpPr>
          <p:spPr>
            <a:xfrm>
              <a:off x="1319049" y="1692301"/>
              <a:ext cx="250771" cy="250771"/>
            </a:xfrm>
            <a:prstGeom prst="ellipse">
              <a:avLst/>
            </a:prstGeom>
            <a:solidFill>
              <a:schemeClr val="accent1"/>
            </a:solidFill>
            <a:ln cap="flat" cmpd="sng" w="107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6"/>
            <p:cNvSpPr txBox="1"/>
            <p:nvPr/>
          </p:nvSpPr>
          <p:spPr>
            <a:xfrm>
              <a:off x="1355774" y="1729026"/>
              <a:ext cx="177321" cy="1773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75" lIns="5075" spcFirstLastPara="1" rIns="5075" wrap="square" tIns="50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Calibri"/>
                <a:buNone/>
              </a:pPr>
              <a:r>
                <a:rPr lang="de-DE" sz="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/>
            </a:p>
          </p:txBody>
        </p:sp>
        <p:sp>
          <p:nvSpPr>
            <p:cNvPr id="375" name="Google Shape;375;p6"/>
            <p:cNvSpPr/>
            <p:nvPr/>
          </p:nvSpPr>
          <p:spPr>
            <a:xfrm>
              <a:off x="2102709" y="1598481"/>
              <a:ext cx="501542" cy="438411"/>
            </a:xfrm>
            <a:prstGeom prst="rightArrow">
              <a:avLst>
                <a:gd fmla="val 70000" name="adj1"/>
                <a:gd fmla="val 50000" name="adj2"/>
              </a:avLst>
            </a:prstGeom>
            <a:solidFill>
              <a:srgbClr val="CAD2E0">
                <a:alpha val="89803"/>
              </a:srgbClr>
            </a:solidFill>
            <a:ln cap="flat" cmpd="sng" w="10775">
              <a:solidFill>
                <a:srgbClr val="CAD2E0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6"/>
            <p:cNvSpPr/>
            <p:nvPr/>
          </p:nvSpPr>
          <p:spPr>
            <a:xfrm>
              <a:off x="1977323" y="1692301"/>
              <a:ext cx="250771" cy="250771"/>
            </a:xfrm>
            <a:prstGeom prst="ellipse">
              <a:avLst/>
            </a:prstGeom>
            <a:solidFill>
              <a:schemeClr val="accent1"/>
            </a:solidFill>
            <a:ln cap="flat" cmpd="sng" w="107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6"/>
            <p:cNvSpPr txBox="1"/>
            <p:nvPr/>
          </p:nvSpPr>
          <p:spPr>
            <a:xfrm>
              <a:off x="2014048" y="1729026"/>
              <a:ext cx="177321" cy="1773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75" lIns="5075" spcFirstLastPara="1" rIns="5075" wrap="square" tIns="50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Calibri"/>
                <a:buNone/>
              </a:pPr>
              <a:r>
                <a:rPr lang="de-DE" sz="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/>
            </a:p>
          </p:txBody>
        </p:sp>
        <p:sp>
          <p:nvSpPr>
            <p:cNvPr id="378" name="Google Shape;378;p6"/>
            <p:cNvSpPr/>
            <p:nvPr/>
          </p:nvSpPr>
          <p:spPr>
            <a:xfrm>
              <a:off x="2760984" y="1598481"/>
              <a:ext cx="501542" cy="438411"/>
            </a:xfrm>
            <a:prstGeom prst="rightArrow">
              <a:avLst>
                <a:gd fmla="val 70000" name="adj1"/>
                <a:gd fmla="val 50000" name="adj2"/>
              </a:avLst>
            </a:prstGeom>
            <a:solidFill>
              <a:srgbClr val="CAD2E0">
                <a:alpha val="89803"/>
              </a:srgbClr>
            </a:solidFill>
            <a:ln cap="flat" cmpd="sng" w="10775">
              <a:solidFill>
                <a:srgbClr val="CAD2E0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6"/>
            <p:cNvSpPr/>
            <p:nvPr/>
          </p:nvSpPr>
          <p:spPr>
            <a:xfrm>
              <a:off x="2635598" y="1692301"/>
              <a:ext cx="250771" cy="250771"/>
            </a:xfrm>
            <a:prstGeom prst="ellipse">
              <a:avLst/>
            </a:prstGeom>
            <a:solidFill>
              <a:schemeClr val="accent1"/>
            </a:solidFill>
            <a:ln cap="flat" cmpd="sng" w="107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6"/>
            <p:cNvSpPr txBox="1"/>
            <p:nvPr/>
          </p:nvSpPr>
          <p:spPr>
            <a:xfrm>
              <a:off x="2672323" y="1729026"/>
              <a:ext cx="177321" cy="1773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75" lIns="5075" spcFirstLastPara="1" rIns="5075" wrap="square" tIns="50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Calibri"/>
                <a:buNone/>
              </a:pPr>
              <a:r>
                <a:rPr lang="de-DE" sz="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5</a:t>
              </a:r>
              <a:endParaRPr/>
            </a:p>
          </p:txBody>
        </p:sp>
        <p:sp>
          <p:nvSpPr>
            <p:cNvPr id="381" name="Google Shape;381;p6"/>
            <p:cNvSpPr/>
            <p:nvPr/>
          </p:nvSpPr>
          <p:spPr>
            <a:xfrm>
              <a:off x="3419259" y="1598481"/>
              <a:ext cx="501542" cy="438411"/>
            </a:xfrm>
            <a:prstGeom prst="rightArrow">
              <a:avLst>
                <a:gd fmla="val 70000" name="adj1"/>
                <a:gd fmla="val 50000" name="adj2"/>
              </a:avLst>
            </a:prstGeom>
            <a:solidFill>
              <a:srgbClr val="CAD2E0">
                <a:alpha val="89803"/>
              </a:srgbClr>
            </a:solidFill>
            <a:ln cap="flat" cmpd="sng" w="10775">
              <a:solidFill>
                <a:srgbClr val="CAD2E0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6"/>
            <p:cNvSpPr/>
            <p:nvPr/>
          </p:nvSpPr>
          <p:spPr>
            <a:xfrm>
              <a:off x="3293873" y="1692301"/>
              <a:ext cx="250771" cy="250771"/>
            </a:xfrm>
            <a:prstGeom prst="ellipse">
              <a:avLst/>
            </a:prstGeom>
            <a:solidFill>
              <a:schemeClr val="accent1"/>
            </a:solidFill>
            <a:ln cap="flat" cmpd="sng" w="107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6"/>
            <p:cNvSpPr txBox="1"/>
            <p:nvPr/>
          </p:nvSpPr>
          <p:spPr>
            <a:xfrm>
              <a:off x="3330598" y="1729026"/>
              <a:ext cx="177321" cy="1773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75" lIns="5075" spcFirstLastPara="1" rIns="5075" wrap="square" tIns="50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Calibri"/>
                <a:buNone/>
              </a:pPr>
              <a:r>
                <a:rPr lang="de-DE" sz="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6</a:t>
              </a:r>
              <a:endParaRPr/>
            </a:p>
          </p:txBody>
        </p:sp>
        <p:sp>
          <p:nvSpPr>
            <p:cNvPr id="384" name="Google Shape;384;p6"/>
            <p:cNvSpPr/>
            <p:nvPr/>
          </p:nvSpPr>
          <p:spPr>
            <a:xfrm>
              <a:off x="4077533" y="1598481"/>
              <a:ext cx="501542" cy="438411"/>
            </a:xfrm>
            <a:prstGeom prst="rightArrow">
              <a:avLst>
                <a:gd fmla="val 70000" name="adj1"/>
                <a:gd fmla="val 50000" name="adj2"/>
              </a:avLst>
            </a:prstGeom>
            <a:solidFill>
              <a:srgbClr val="CAD2E0">
                <a:alpha val="89803"/>
              </a:srgbClr>
            </a:solidFill>
            <a:ln cap="flat" cmpd="sng" w="10775">
              <a:solidFill>
                <a:srgbClr val="CAD2E0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6"/>
            <p:cNvSpPr/>
            <p:nvPr/>
          </p:nvSpPr>
          <p:spPr>
            <a:xfrm>
              <a:off x="3952148" y="1692301"/>
              <a:ext cx="250771" cy="250771"/>
            </a:xfrm>
            <a:prstGeom prst="ellipse">
              <a:avLst/>
            </a:prstGeom>
            <a:solidFill>
              <a:schemeClr val="accent1"/>
            </a:solidFill>
            <a:ln cap="flat" cmpd="sng" w="107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6"/>
            <p:cNvSpPr txBox="1"/>
            <p:nvPr/>
          </p:nvSpPr>
          <p:spPr>
            <a:xfrm>
              <a:off x="3988873" y="1729026"/>
              <a:ext cx="177321" cy="1773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75" lIns="5075" spcFirstLastPara="1" rIns="5075" wrap="square" tIns="50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Calibri"/>
                <a:buNone/>
              </a:pPr>
              <a:r>
                <a:rPr lang="de-DE" sz="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7</a:t>
              </a:r>
              <a:endParaRPr/>
            </a:p>
          </p:txBody>
        </p:sp>
        <p:sp>
          <p:nvSpPr>
            <p:cNvPr id="387" name="Google Shape;387;p6"/>
            <p:cNvSpPr/>
            <p:nvPr/>
          </p:nvSpPr>
          <p:spPr>
            <a:xfrm>
              <a:off x="4735808" y="1598481"/>
              <a:ext cx="501542" cy="438411"/>
            </a:xfrm>
            <a:prstGeom prst="rightArrow">
              <a:avLst>
                <a:gd fmla="val 70000" name="adj1"/>
                <a:gd fmla="val 50000" name="adj2"/>
              </a:avLst>
            </a:prstGeom>
            <a:solidFill>
              <a:srgbClr val="CAD2E0">
                <a:alpha val="89803"/>
              </a:srgbClr>
            </a:solidFill>
            <a:ln cap="flat" cmpd="sng" w="10775">
              <a:solidFill>
                <a:srgbClr val="CAD2E0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6"/>
            <p:cNvSpPr/>
            <p:nvPr/>
          </p:nvSpPr>
          <p:spPr>
            <a:xfrm>
              <a:off x="4610423" y="1692301"/>
              <a:ext cx="250771" cy="250771"/>
            </a:xfrm>
            <a:prstGeom prst="ellipse">
              <a:avLst/>
            </a:prstGeom>
            <a:solidFill>
              <a:schemeClr val="accent1"/>
            </a:solidFill>
            <a:ln cap="flat" cmpd="sng" w="107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6"/>
            <p:cNvSpPr txBox="1"/>
            <p:nvPr/>
          </p:nvSpPr>
          <p:spPr>
            <a:xfrm>
              <a:off x="4647148" y="1729026"/>
              <a:ext cx="177321" cy="1773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75" lIns="5075" spcFirstLastPara="1" rIns="5075" wrap="square" tIns="50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Calibri"/>
                <a:buNone/>
              </a:pPr>
              <a:r>
                <a:rPr lang="de-DE" sz="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8</a:t>
              </a:r>
              <a:endParaRPr/>
            </a:p>
          </p:txBody>
        </p:sp>
        <p:sp>
          <p:nvSpPr>
            <p:cNvPr id="390" name="Google Shape;390;p6"/>
            <p:cNvSpPr/>
            <p:nvPr/>
          </p:nvSpPr>
          <p:spPr>
            <a:xfrm>
              <a:off x="5394083" y="1598481"/>
              <a:ext cx="501542" cy="438411"/>
            </a:xfrm>
            <a:prstGeom prst="rightArrow">
              <a:avLst>
                <a:gd fmla="val 70000" name="adj1"/>
                <a:gd fmla="val 50000" name="adj2"/>
              </a:avLst>
            </a:prstGeom>
            <a:solidFill>
              <a:srgbClr val="CAD2E0">
                <a:alpha val="89803"/>
              </a:srgbClr>
            </a:solidFill>
            <a:ln cap="flat" cmpd="sng" w="10775">
              <a:solidFill>
                <a:srgbClr val="CAD2E0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6"/>
            <p:cNvSpPr/>
            <p:nvPr/>
          </p:nvSpPr>
          <p:spPr>
            <a:xfrm>
              <a:off x="5268697" y="1692301"/>
              <a:ext cx="250771" cy="250771"/>
            </a:xfrm>
            <a:prstGeom prst="ellipse">
              <a:avLst/>
            </a:prstGeom>
            <a:solidFill>
              <a:schemeClr val="accent1"/>
            </a:solidFill>
            <a:ln cap="flat" cmpd="sng" w="107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6"/>
            <p:cNvSpPr txBox="1"/>
            <p:nvPr/>
          </p:nvSpPr>
          <p:spPr>
            <a:xfrm>
              <a:off x="5305422" y="1729026"/>
              <a:ext cx="177321" cy="1773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75" lIns="5075" spcFirstLastPara="1" rIns="5075" wrap="square" tIns="50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Calibri"/>
                <a:buNone/>
              </a:pPr>
              <a:r>
                <a:rPr lang="de-DE" sz="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9</a:t>
              </a:r>
              <a:endParaRPr/>
            </a:p>
          </p:txBody>
        </p:sp>
        <p:sp>
          <p:nvSpPr>
            <p:cNvPr id="393" name="Google Shape;393;p6"/>
            <p:cNvSpPr/>
            <p:nvPr/>
          </p:nvSpPr>
          <p:spPr>
            <a:xfrm>
              <a:off x="6052358" y="1598481"/>
              <a:ext cx="501542" cy="438411"/>
            </a:xfrm>
            <a:prstGeom prst="rightArrow">
              <a:avLst>
                <a:gd fmla="val 70000" name="adj1"/>
                <a:gd fmla="val 50000" name="adj2"/>
              </a:avLst>
            </a:prstGeom>
            <a:solidFill>
              <a:srgbClr val="CAD2E0">
                <a:alpha val="89803"/>
              </a:srgbClr>
            </a:solidFill>
            <a:ln cap="flat" cmpd="sng" w="10775">
              <a:solidFill>
                <a:srgbClr val="CAD2E0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6"/>
            <p:cNvSpPr/>
            <p:nvPr/>
          </p:nvSpPr>
          <p:spPr>
            <a:xfrm>
              <a:off x="5926972" y="1692301"/>
              <a:ext cx="250771" cy="250771"/>
            </a:xfrm>
            <a:prstGeom prst="ellipse">
              <a:avLst/>
            </a:prstGeom>
            <a:solidFill>
              <a:schemeClr val="accent1"/>
            </a:solidFill>
            <a:ln cap="flat" cmpd="sng" w="107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6"/>
            <p:cNvSpPr txBox="1"/>
            <p:nvPr/>
          </p:nvSpPr>
          <p:spPr>
            <a:xfrm>
              <a:off x="5963697" y="1729026"/>
              <a:ext cx="177321" cy="1773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75" lIns="5075" spcFirstLastPara="1" rIns="5075" wrap="square" tIns="50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Calibri"/>
                <a:buNone/>
              </a:pPr>
              <a:r>
                <a:rPr lang="de-DE" sz="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10</a:t>
              </a:r>
              <a:endParaRPr/>
            </a:p>
          </p:txBody>
        </p:sp>
        <p:sp>
          <p:nvSpPr>
            <p:cNvPr id="396" name="Google Shape;396;p6"/>
            <p:cNvSpPr/>
            <p:nvPr/>
          </p:nvSpPr>
          <p:spPr>
            <a:xfrm>
              <a:off x="6710633" y="1598481"/>
              <a:ext cx="501542" cy="438411"/>
            </a:xfrm>
            <a:prstGeom prst="rightArrow">
              <a:avLst>
                <a:gd fmla="val 70000" name="adj1"/>
                <a:gd fmla="val 50000" name="adj2"/>
              </a:avLst>
            </a:prstGeom>
            <a:solidFill>
              <a:srgbClr val="CAD2E0">
                <a:alpha val="89803"/>
              </a:srgbClr>
            </a:solidFill>
            <a:ln cap="flat" cmpd="sng" w="10775">
              <a:solidFill>
                <a:srgbClr val="CAD2E0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6"/>
            <p:cNvSpPr/>
            <p:nvPr/>
          </p:nvSpPr>
          <p:spPr>
            <a:xfrm>
              <a:off x="6585247" y="1692301"/>
              <a:ext cx="250771" cy="250771"/>
            </a:xfrm>
            <a:prstGeom prst="ellipse">
              <a:avLst/>
            </a:prstGeom>
            <a:solidFill>
              <a:schemeClr val="accent1"/>
            </a:solidFill>
            <a:ln cap="flat" cmpd="sng" w="107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6"/>
            <p:cNvSpPr txBox="1"/>
            <p:nvPr/>
          </p:nvSpPr>
          <p:spPr>
            <a:xfrm>
              <a:off x="6621972" y="1729026"/>
              <a:ext cx="177321" cy="1773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75" lIns="5075" spcFirstLastPara="1" rIns="5075" wrap="square" tIns="50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Calibri"/>
                <a:buNone/>
              </a:pPr>
              <a:r>
                <a:rPr lang="de-DE" sz="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11</a:t>
              </a:r>
              <a:endParaRPr/>
            </a:p>
          </p:txBody>
        </p:sp>
        <p:sp>
          <p:nvSpPr>
            <p:cNvPr id="399" name="Google Shape;399;p6"/>
            <p:cNvSpPr/>
            <p:nvPr/>
          </p:nvSpPr>
          <p:spPr>
            <a:xfrm>
              <a:off x="7368908" y="1598481"/>
              <a:ext cx="501542" cy="438411"/>
            </a:xfrm>
            <a:prstGeom prst="rightArrow">
              <a:avLst>
                <a:gd fmla="val 70000" name="adj1"/>
                <a:gd fmla="val 50000" name="adj2"/>
              </a:avLst>
            </a:prstGeom>
            <a:solidFill>
              <a:srgbClr val="CAD2E0">
                <a:alpha val="89803"/>
              </a:srgbClr>
            </a:solidFill>
            <a:ln cap="flat" cmpd="sng" w="10775">
              <a:solidFill>
                <a:srgbClr val="CAD2E0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6"/>
            <p:cNvSpPr/>
            <p:nvPr/>
          </p:nvSpPr>
          <p:spPr>
            <a:xfrm>
              <a:off x="7243522" y="1692301"/>
              <a:ext cx="250771" cy="250771"/>
            </a:xfrm>
            <a:prstGeom prst="ellipse">
              <a:avLst/>
            </a:prstGeom>
            <a:solidFill>
              <a:schemeClr val="accent1"/>
            </a:solidFill>
            <a:ln cap="flat" cmpd="sng" w="107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6"/>
            <p:cNvSpPr txBox="1"/>
            <p:nvPr/>
          </p:nvSpPr>
          <p:spPr>
            <a:xfrm>
              <a:off x="7280247" y="1729026"/>
              <a:ext cx="177321" cy="1773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75" lIns="5075" spcFirstLastPara="1" rIns="5075" wrap="square" tIns="50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Calibri"/>
                <a:buNone/>
              </a:pPr>
              <a:r>
                <a:rPr lang="de-DE" sz="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12</a:t>
              </a:r>
              <a:endParaRPr/>
            </a:p>
          </p:txBody>
        </p:sp>
        <p:sp>
          <p:nvSpPr>
            <p:cNvPr id="402" name="Google Shape;402;p6"/>
            <p:cNvSpPr/>
            <p:nvPr/>
          </p:nvSpPr>
          <p:spPr>
            <a:xfrm>
              <a:off x="8027182" y="1598481"/>
              <a:ext cx="501542" cy="438411"/>
            </a:xfrm>
            <a:prstGeom prst="rightArrow">
              <a:avLst>
                <a:gd fmla="val 70000" name="adj1"/>
                <a:gd fmla="val 50000" name="adj2"/>
              </a:avLst>
            </a:prstGeom>
            <a:solidFill>
              <a:srgbClr val="CAD2E0">
                <a:alpha val="89803"/>
              </a:srgbClr>
            </a:solidFill>
            <a:ln cap="flat" cmpd="sng" w="10775">
              <a:solidFill>
                <a:srgbClr val="CAD2E0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6"/>
            <p:cNvSpPr/>
            <p:nvPr/>
          </p:nvSpPr>
          <p:spPr>
            <a:xfrm>
              <a:off x="7901797" y="1692301"/>
              <a:ext cx="250771" cy="250771"/>
            </a:xfrm>
            <a:prstGeom prst="ellipse">
              <a:avLst/>
            </a:prstGeom>
            <a:solidFill>
              <a:schemeClr val="accent1"/>
            </a:solidFill>
            <a:ln cap="flat" cmpd="sng" w="107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6"/>
            <p:cNvSpPr txBox="1"/>
            <p:nvPr/>
          </p:nvSpPr>
          <p:spPr>
            <a:xfrm>
              <a:off x="7938522" y="1729026"/>
              <a:ext cx="177321" cy="1773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75" lIns="5075" spcFirstLastPara="1" rIns="5075" wrap="square" tIns="50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Calibri"/>
                <a:buNone/>
              </a:pPr>
              <a:r>
                <a:rPr lang="de-DE" sz="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13</a:t>
              </a:r>
              <a:endParaRPr/>
            </a:p>
          </p:txBody>
        </p:sp>
      </p:grpSp>
      <p:sp>
        <p:nvSpPr>
          <p:cNvPr id="405" name="Google Shape;405;p6"/>
          <p:cNvSpPr txBox="1"/>
          <p:nvPr>
            <p:ph type="title"/>
          </p:nvPr>
        </p:nvSpPr>
        <p:spPr>
          <a:xfrm>
            <a:off x="2172544" y="350019"/>
            <a:ext cx="1139616" cy="38940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</a:pPr>
            <a:r>
              <a:rPr lang="de-DE" sz="2000"/>
              <a:t>Beispiel 3</a:t>
            </a:r>
            <a:endParaRPr/>
          </a:p>
        </p:txBody>
      </p:sp>
      <p:sp>
        <p:nvSpPr>
          <p:cNvPr id="406" name="Google Shape;406;p6"/>
          <p:cNvSpPr/>
          <p:nvPr/>
        </p:nvSpPr>
        <p:spPr>
          <a:xfrm>
            <a:off x="426015" y="1612551"/>
            <a:ext cx="1746530" cy="1582794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63475" y="121490"/>
                </a:moveTo>
                <a:lnTo>
                  <a:pt x="111378" y="180604"/>
                </a:lnTo>
              </a:path>
            </a:pathLst>
          </a:custGeom>
          <a:solidFill>
            <a:schemeClr val="lt1"/>
          </a:solidFill>
          <a:ln cap="flat" cmpd="sng" w="107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Nach Einheit 3: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Feedback von Lehrender schriftlich wenn gewünscht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Aus der ersten Idee eine Forschungsfrage entwickeln</a:t>
            </a:r>
            <a:endParaRPr/>
          </a:p>
        </p:txBody>
      </p:sp>
      <p:sp>
        <p:nvSpPr>
          <p:cNvPr id="407" name="Google Shape;407;p6"/>
          <p:cNvSpPr/>
          <p:nvPr/>
        </p:nvSpPr>
        <p:spPr>
          <a:xfrm>
            <a:off x="166378" y="4329489"/>
            <a:ext cx="2470533" cy="852884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24613" y="1092"/>
                </a:moveTo>
                <a:lnTo>
                  <a:pt x="71952" y="-31331"/>
                </a:lnTo>
              </a:path>
            </a:pathLst>
          </a:custGeom>
          <a:solidFill>
            <a:schemeClr val="lt1"/>
          </a:solidFill>
          <a:ln cap="flat" cmpd="sng" w="107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Einheit 3: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Peer-Feedback zu einer ersten Forschungsidee mündlich in der Einheit</a:t>
            </a:r>
            <a:endParaRPr/>
          </a:p>
        </p:txBody>
      </p:sp>
      <p:sp>
        <p:nvSpPr>
          <p:cNvPr id="408" name="Google Shape;408;p6"/>
          <p:cNvSpPr/>
          <p:nvPr/>
        </p:nvSpPr>
        <p:spPr>
          <a:xfrm>
            <a:off x="2451413" y="1557877"/>
            <a:ext cx="2021304" cy="1283414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60928" y="121694"/>
                </a:moveTo>
                <a:lnTo>
                  <a:pt x="33002" y="219725"/>
                </a:lnTo>
              </a:path>
            </a:pathLst>
          </a:custGeom>
          <a:solidFill>
            <a:schemeClr val="lt1"/>
          </a:solidFill>
          <a:ln cap="flat" cmpd="sng" w="107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Einheit 5: </a:t>
            </a:r>
            <a:endParaRPr/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Peer-Feedback zur Weiterentwicklung des Forschungsprojekts</a:t>
            </a:r>
            <a:endParaRPr/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Feedback von Lehrender und Tutor:in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" name="Google Shape;409;p6"/>
          <p:cNvSpPr/>
          <p:nvPr/>
        </p:nvSpPr>
        <p:spPr>
          <a:xfrm>
            <a:off x="2742352" y="4384994"/>
            <a:ext cx="2329378" cy="16704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44587" y="204"/>
                </a:moveTo>
                <a:lnTo>
                  <a:pt x="-12972" y="-28103"/>
                </a:lnTo>
              </a:path>
            </a:pathLst>
          </a:custGeom>
          <a:solidFill>
            <a:schemeClr val="lt1"/>
          </a:solidFill>
          <a:ln cap="flat" cmpd="sng" w="107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Einheit 4: </a:t>
            </a:r>
            <a:endParaRPr/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Peer-Feedback zur Forschungsfrage mit Ziel: Verstehen alle, was Kolleg:in ausarbeiten möchte. Ist die Frage im Rahmen einer BA-Arbeit beantwortbar.</a:t>
            </a:r>
            <a:endParaRPr/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Feedback zur Forschungsfrage von Lehrender und Tutor:in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p6"/>
          <p:cNvSpPr/>
          <p:nvPr/>
        </p:nvSpPr>
        <p:spPr>
          <a:xfrm>
            <a:off x="5209467" y="4425465"/>
            <a:ext cx="1687418" cy="1337231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49691" y="-1024"/>
                </a:moveTo>
                <a:lnTo>
                  <a:pt x="-99929" y="-32015"/>
                </a:lnTo>
              </a:path>
            </a:pathLst>
          </a:custGeom>
          <a:solidFill>
            <a:schemeClr val="lt1"/>
          </a:solidFill>
          <a:ln cap="flat" cmpd="sng" w="107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Einheit 6:</a:t>
            </a:r>
            <a:endParaRPr/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Peer-Feedback und Feedback von Lehrenden und Tutor:in mündlich auf die Posterpräsentation</a:t>
            </a:r>
            <a:endParaRPr/>
          </a:p>
        </p:txBody>
      </p:sp>
      <p:sp>
        <p:nvSpPr>
          <p:cNvPr id="411" name="Google Shape;411;p6"/>
          <p:cNvSpPr/>
          <p:nvPr/>
        </p:nvSpPr>
        <p:spPr>
          <a:xfrm>
            <a:off x="7034622" y="4700516"/>
            <a:ext cx="1687418" cy="135809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61903" y="-1051"/>
                </a:moveTo>
                <a:lnTo>
                  <a:pt x="98742" y="-13985"/>
                </a:lnTo>
              </a:path>
            </a:pathLst>
          </a:custGeom>
          <a:solidFill>
            <a:schemeClr val="lt1"/>
          </a:solidFill>
          <a:ln cap="flat" cmpd="sng" w="107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Abgabe Forschungsbericht und individuelles Feedback inklusive Verbesserungstipps für kommende wiss. Arbeiten (schriftlich)</a:t>
            </a:r>
            <a:endParaRPr/>
          </a:p>
        </p:txBody>
      </p:sp>
      <p:sp>
        <p:nvSpPr>
          <p:cNvPr id="412" name="Google Shape;412;p6"/>
          <p:cNvSpPr/>
          <p:nvPr/>
        </p:nvSpPr>
        <p:spPr>
          <a:xfrm>
            <a:off x="8147926" y="4221910"/>
            <a:ext cx="1031278" cy="512613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9C9C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13" name="Google Shape;413;p6"/>
          <p:cNvGraphicFramePr/>
          <p:nvPr/>
        </p:nvGraphicFramePr>
        <p:xfrm>
          <a:off x="3312160" y="418841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{79710917-6783-40E3-BD64-A6E69853E25E}</a:tableStyleId>
              </a:tblPr>
              <a:tblGrid>
                <a:gridCol w="2471950"/>
                <a:gridCol w="3010075"/>
              </a:tblGrid>
              <a:tr h="200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100" u="none" cap="none" strike="noStrike"/>
                        <a:t>Feedbackstrategie von</a:t>
                      </a:r>
                      <a:endParaRPr sz="11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de-DE" sz="1100" u="none" cap="none" strike="noStrike"/>
                        <a:t>Textprodukte/Endprodukt: </a:t>
                      </a:r>
                      <a:r>
                        <a:rPr lang="de-DE" sz="1100" u="none" cap="none" strike="noStrike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Forschungsbericht, Poster</a:t>
                      </a:r>
                      <a:endParaRPr sz="1100" u="none" cap="none" strike="noStrike">
                        <a:solidFill>
                          <a:srgbClr val="0070C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  <a:tr h="139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100" u="none" cap="none" strike="noStrike"/>
                        <a:t>Für diesen Kontext/LV-Typ: </a:t>
                      </a:r>
                      <a:r>
                        <a:rPr lang="de-DE" sz="1100" u="none" cap="none" strike="noStrike">
                          <a:solidFill>
                            <a:srgbClr val="0070C0"/>
                          </a:solidFill>
                        </a:rPr>
                        <a:t>Proseminar</a:t>
                      </a:r>
                      <a:endParaRPr sz="11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100" u="none" cap="none" strike="noStrike"/>
                        <a:t>Anmerkung: 14-tägiges Seminar, Doppeleinheiten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</a:tbl>
          </a:graphicData>
        </a:graphic>
      </p:graphicFrame>
      <p:sp>
        <p:nvSpPr>
          <p:cNvPr id="414" name="Google Shape;414;p6"/>
          <p:cNvSpPr txBox="1"/>
          <p:nvPr/>
        </p:nvSpPr>
        <p:spPr>
          <a:xfrm>
            <a:off x="306388" y="6288775"/>
            <a:ext cx="7007225" cy="2832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Nach Hartung 2017: 214 | adaptiert von Clara Dreo, Center for</a:t>
            </a:r>
            <a:r>
              <a:rPr lang="de-DE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Teaching and Learning, für das Projekt Fe-In, 2023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5" name="Google Shape;415;p6"/>
          <p:cNvSpPr/>
          <p:nvPr/>
        </p:nvSpPr>
        <p:spPr>
          <a:xfrm>
            <a:off x="4555130" y="1125337"/>
            <a:ext cx="4108792" cy="12437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18182" y="120684"/>
                </a:moveTo>
                <a:lnTo>
                  <a:pt x="-35994" y="271282"/>
                </a:lnTo>
              </a:path>
            </a:pathLst>
          </a:custGeom>
          <a:solidFill>
            <a:schemeClr val="lt1"/>
          </a:solidFill>
          <a:ln cap="flat" cmpd="sng" w="107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Nach Einheit 5: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Feedback von Lehrenden schriftlich, wenn gewünscht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Letztes Feedback vor der Posterpräsentation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Auf Basis des Feedbacks in der Einheit 5 weiterarbeiten am Forschungsprojekt, Poster zum Forschungsprojekt erstellen</a:t>
            </a:r>
            <a:endParaRPr/>
          </a:p>
        </p:txBody>
      </p:sp>
      <p:sp>
        <p:nvSpPr>
          <p:cNvPr id="416" name="Google Shape;416;p6"/>
          <p:cNvSpPr/>
          <p:nvPr/>
        </p:nvSpPr>
        <p:spPr>
          <a:xfrm>
            <a:off x="4877907" y="2755944"/>
            <a:ext cx="4108792" cy="705321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18182" y="120684"/>
                </a:moveTo>
                <a:lnTo>
                  <a:pt x="-26069" y="207872"/>
                </a:lnTo>
              </a:path>
            </a:pathLst>
          </a:custGeom>
          <a:solidFill>
            <a:schemeClr val="lt1"/>
          </a:solidFill>
          <a:ln cap="flat" cmpd="sng" w="107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Nach Einheit 6: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Anhand des Feedbacks den Forschungsbericht überarbeiten und nach der letzten Einheit abgeben.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1" name="Google Shape;421;p7"/>
          <p:cNvGrpSpPr/>
          <p:nvPr/>
        </p:nvGrpSpPr>
        <p:grpSpPr>
          <a:xfrm>
            <a:off x="265467" y="3785194"/>
            <a:ext cx="8526225" cy="438411"/>
            <a:chOff x="2499" y="1598481"/>
            <a:chExt cx="8526225" cy="438411"/>
          </a:xfrm>
        </p:grpSpPr>
        <p:sp>
          <p:nvSpPr>
            <p:cNvPr id="422" name="Google Shape;422;p7"/>
            <p:cNvSpPr/>
            <p:nvPr/>
          </p:nvSpPr>
          <p:spPr>
            <a:xfrm>
              <a:off x="127885" y="1598481"/>
              <a:ext cx="501542" cy="438411"/>
            </a:xfrm>
            <a:prstGeom prst="rightArrow">
              <a:avLst>
                <a:gd fmla="val 70000" name="adj1"/>
                <a:gd fmla="val 50000" name="adj2"/>
              </a:avLst>
            </a:prstGeom>
            <a:solidFill>
              <a:srgbClr val="CAD2E0">
                <a:alpha val="89803"/>
              </a:srgbClr>
            </a:solidFill>
            <a:ln cap="flat" cmpd="sng" w="10775">
              <a:solidFill>
                <a:srgbClr val="CAD2E0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7"/>
            <p:cNvSpPr/>
            <p:nvPr/>
          </p:nvSpPr>
          <p:spPr>
            <a:xfrm>
              <a:off x="2499" y="1692301"/>
              <a:ext cx="250771" cy="250771"/>
            </a:xfrm>
            <a:prstGeom prst="ellipse">
              <a:avLst/>
            </a:prstGeom>
            <a:solidFill>
              <a:schemeClr val="accent1"/>
            </a:solidFill>
            <a:ln cap="flat" cmpd="sng" w="107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7"/>
            <p:cNvSpPr txBox="1"/>
            <p:nvPr/>
          </p:nvSpPr>
          <p:spPr>
            <a:xfrm>
              <a:off x="39224" y="1729026"/>
              <a:ext cx="177321" cy="1773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75" lIns="5075" spcFirstLastPara="1" rIns="5075" wrap="square" tIns="50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Calibri"/>
                <a:buNone/>
              </a:pPr>
              <a:r>
                <a:rPr lang="de-DE" sz="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LV1</a:t>
              </a:r>
              <a:endParaRPr/>
            </a:p>
          </p:txBody>
        </p:sp>
        <p:sp>
          <p:nvSpPr>
            <p:cNvPr id="425" name="Google Shape;425;p7"/>
            <p:cNvSpPr/>
            <p:nvPr/>
          </p:nvSpPr>
          <p:spPr>
            <a:xfrm>
              <a:off x="786159" y="1598481"/>
              <a:ext cx="501542" cy="438411"/>
            </a:xfrm>
            <a:prstGeom prst="rightArrow">
              <a:avLst>
                <a:gd fmla="val 70000" name="adj1"/>
                <a:gd fmla="val 50000" name="adj2"/>
              </a:avLst>
            </a:prstGeom>
            <a:solidFill>
              <a:srgbClr val="CAD2E0">
                <a:alpha val="89803"/>
              </a:srgbClr>
            </a:solidFill>
            <a:ln cap="flat" cmpd="sng" w="10775">
              <a:solidFill>
                <a:srgbClr val="CAD2E0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7"/>
            <p:cNvSpPr/>
            <p:nvPr/>
          </p:nvSpPr>
          <p:spPr>
            <a:xfrm>
              <a:off x="660774" y="1692301"/>
              <a:ext cx="250771" cy="250771"/>
            </a:xfrm>
            <a:prstGeom prst="ellipse">
              <a:avLst/>
            </a:prstGeom>
            <a:solidFill>
              <a:schemeClr val="accent1"/>
            </a:solidFill>
            <a:ln cap="flat" cmpd="sng" w="107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7"/>
            <p:cNvSpPr txBox="1"/>
            <p:nvPr/>
          </p:nvSpPr>
          <p:spPr>
            <a:xfrm>
              <a:off x="697499" y="1729026"/>
              <a:ext cx="177321" cy="1773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75" lIns="5075" spcFirstLastPara="1" rIns="5075" wrap="square" tIns="50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Calibri"/>
                <a:buNone/>
              </a:pPr>
              <a:r>
                <a:rPr lang="de-DE" sz="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/>
            </a:p>
          </p:txBody>
        </p:sp>
        <p:sp>
          <p:nvSpPr>
            <p:cNvPr id="428" name="Google Shape;428;p7"/>
            <p:cNvSpPr/>
            <p:nvPr/>
          </p:nvSpPr>
          <p:spPr>
            <a:xfrm>
              <a:off x="1444434" y="1598481"/>
              <a:ext cx="501542" cy="438411"/>
            </a:xfrm>
            <a:prstGeom prst="rightArrow">
              <a:avLst>
                <a:gd fmla="val 70000" name="adj1"/>
                <a:gd fmla="val 50000" name="adj2"/>
              </a:avLst>
            </a:prstGeom>
            <a:solidFill>
              <a:srgbClr val="CAD2E0">
                <a:alpha val="89803"/>
              </a:srgbClr>
            </a:solidFill>
            <a:ln cap="flat" cmpd="sng" w="10775">
              <a:solidFill>
                <a:srgbClr val="CAD2E0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7"/>
            <p:cNvSpPr/>
            <p:nvPr/>
          </p:nvSpPr>
          <p:spPr>
            <a:xfrm>
              <a:off x="1319049" y="1692301"/>
              <a:ext cx="250771" cy="250771"/>
            </a:xfrm>
            <a:prstGeom prst="ellipse">
              <a:avLst/>
            </a:prstGeom>
            <a:solidFill>
              <a:schemeClr val="accent1"/>
            </a:solidFill>
            <a:ln cap="flat" cmpd="sng" w="107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7"/>
            <p:cNvSpPr txBox="1"/>
            <p:nvPr/>
          </p:nvSpPr>
          <p:spPr>
            <a:xfrm>
              <a:off x="1355774" y="1729026"/>
              <a:ext cx="177321" cy="1773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75" lIns="5075" spcFirstLastPara="1" rIns="5075" wrap="square" tIns="50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Calibri"/>
                <a:buNone/>
              </a:pPr>
              <a:r>
                <a:rPr lang="de-DE" sz="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/>
            </a:p>
          </p:txBody>
        </p:sp>
        <p:sp>
          <p:nvSpPr>
            <p:cNvPr id="431" name="Google Shape;431;p7"/>
            <p:cNvSpPr/>
            <p:nvPr/>
          </p:nvSpPr>
          <p:spPr>
            <a:xfrm>
              <a:off x="2102709" y="1598481"/>
              <a:ext cx="501542" cy="438411"/>
            </a:xfrm>
            <a:prstGeom prst="rightArrow">
              <a:avLst>
                <a:gd fmla="val 70000" name="adj1"/>
                <a:gd fmla="val 50000" name="adj2"/>
              </a:avLst>
            </a:prstGeom>
            <a:solidFill>
              <a:srgbClr val="CAD2E0">
                <a:alpha val="89803"/>
              </a:srgbClr>
            </a:solidFill>
            <a:ln cap="flat" cmpd="sng" w="10775">
              <a:solidFill>
                <a:srgbClr val="CAD2E0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7"/>
            <p:cNvSpPr/>
            <p:nvPr/>
          </p:nvSpPr>
          <p:spPr>
            <a:xfrm>
              <a:off x="1977323" y="1692301"/>
              <a:ext cx="250771" cy="250771"/>
            </a:xfrm>
            <a:prstGeom prst="ellipse">
              <a:avLst/>
            </a:prstGeom>
            <a:solidFill>
              <a:schemeClr val="accent1"/>
            </a:solidFill>
            <a:ln cap="flat" cmpd="sng" w="107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7"/>
            <p:cNvSpPr txBox="1"/>
            <p:nvPr/>
          </p:nvSpPr>
          <p:spPr>
            <a:xfrm>
              <a:off x="2014048" y="1729026"/>
              <a:ext cx="177321" cy="1773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75" lIns="5075" spcFirstLastPara="1" rIns="5075" wrap="square" tIns="50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Calibri"/>
                <a:buNone/>
              </a:pPr>
              <a:r>
                <a:rPr lang="de-DE" sz="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/>
            </a:p>
          </p:txBody>
        </p:sp>
        <p:sp>
          <p:nvSpPr>
            <p:cNvPr id="434" name="Google Shape;434;p7"/>
            <p:cNvSpPr/>
            <p:nvPr/>
          </p:nvSpPr>
          <p:spPr>
            <a:xfrm>
              <a:off x="2760984" y="1598481"/>
              <a:ext cx="501542" cy="438411"/>
            </a:xfrm>
            <a:prstGeom prst="rightArrow">
              <a:avLst>
                <a:gd fmla="val 70000" name="adj1"/>
                <a:gd fmla="val 50000" name="adj2"/>
              </a:avLst>
            </a:prstGeom>
            <a:solidFill>
              <a:srgbClr val="CAD2E0">
                <a:alpha val="89803"/>
              </a:srgbClr>
            </a:solidFill>
            <a:ln cap="flat" cmpd="sng" w="10775">
              <a:solidFill>
                <a:srgbClr val="CAD2E0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7"/>
            <p:cNvSpPr/>
            <p:nvPr/>
          </p:nvSpPr>
          <p:spPr>
            <a:xfrm>
              <a:off x="2635598" y="1692301"/>
              <a:ext cx="250771" cy="250771"/>
            </a:xfrm>
            <a:prstGeom prst="ellipse">
              <a:avLst/>
            </a:prstGeom>
            <a:solidFill>
              <a:schemeClr val="accent1"/>
            </a:solidFill>
            <a:ln cap="flat" cmpd="sng" w="107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7"/>
            <p:cNvSpPr txBox="1"/>
            <p:nvPr/>
          </p:nvSpPr>
          <p:spPr>
            <a:xfrm>
              <a:off x="2672323" y="1729026"/>
              <a:ext cx="177321" cy="1773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75" lIns="5075" spcFirstLastPara="1" rIns="5075" wrap="square" tIns="50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Calibri"/>
                <a:buNone/>
              </a:pPr>
              <a:r>
                <a:rPr lang="de-DE" sz="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5</a:t>
              </a:r>
              <a:endParaRPr/>
            </a:p>
          </p:txBody>
        </p:sp>
        <p:sp>
          <p:nvSpPr>
            <p:cNvPr id="437" name="Google Shape;437;p7"/>
            <p:cNvSpPr/>
            <p:nvPr/>
          </p:nvSpPr>
          <p:spPr>
            <a:xfrm>
              <a:off x="3419259" y="1598481"/>
              <a:ext cx="501542" cy="438411"/>
            </a:xfrm>
            <a:prstGeom prst="rightArrow">
              <a:avLst>
                <a:gd fmla="val 70000" name="adj1"/>
                <a:gd fmla="val 50000" name="adj2"/>
              </a:avLst>
            </a:prstGeom>
            <a:solidFill>
              <a:srgbClr val="CAD2E0">
                <a:alpha val="89803"/>
              </a:srgbClr>
            </a:solidFill>
            <a:ln cap="flat" cmpd="sng" w="10775">
              <a:solidFill>
                <a:srgbClr val="CAD2E0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7"/>
            <p:cNvSpPr/>
            <p:nvPr/>
          </p:nvSpPr>
          <p:spPr>
            <a:xfrm>
              <a:off x="3293873" y="1692301"/>
              <a:ext cx="250771" cy="250771"/>
            </a:xfrm>
            <a:prstGeom prst="ellipse">
              <a:avLst/>
            </a:prstGeom>
            <a:solidFill>
              <a:schemeClr val="accent1"/>
            </a:solidFill>
            <a:ln cap="flat" cmpd="sng" w="107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7"/>
            <p:cNvSpPr txBox="1"/>
            <p:nvPr/>
          </p:nvSpPr>
          <p:spPr>
            <a:xfrm>
              <a:off x="3330598" y="1729026"/>
              <a:ext cx="177321" cy="1773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75" lIns="5075" spcFirstLastPara="1" rIns="5075" wrap="square" tIns="50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Calibri"/>
                <a:buNone/>
              </a:pPr>
              <a:r>
                <a:rPr lang="de-DE" sz="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6</a:t>
              </a:r>
              <a:endParaRPr/>
            </a:p>
          </p:txBody>
        </p:sp>
        <p:sp>
          <p:nvSpPr>
            <p:cNvPr id="440" name="Google Shape;440;p7"/>
            <p:cNvSpPr/>
            <p:nvPr/>
          </p:nvSpPr>
          <p:spPr>
            <a:xfrm>
              <a:off x="4077533" y="1598481"/>
              <a:ext cx="501542" cy="438411"/>
            </a:xfrm>
            <a:prstGeom prst="rightArrow">
              <a:avLst>
                <a:gd fmla="val 70000" name="adj1"/>
                <a:gd fmla="val 50000" name="adj2"/>
              </a:avLst>
            </a:prstGeom>
            <a:solidFill>
              <a:srgbClr val="CAD2E0">
                <a:alpha val="89803"/>
              </a:srgbClr>
            </a:solidFill>
            <a:ln cap="flat" cmpd="sng" w="10775">
              <a:solidFill>
                <a:srgbClr val="CAD2E0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7"/>
            <p:cNvSpPr/>
            <p:nvPr/>
          </p:nvSpPr>
          <p:spPr>
            <a:xfrm>
              <a:off x="3952148" y="1692301"/>
              <a:ext cx="250771" cy="250771"/>
            </a:xfrm>
            <a:prstGeom prst="ellipse">
              <a:avLst/>
            </a:prstGeom>
            <a:solidFill>
              <a:schemeClr val="accent1"/>
            </a:solidFill>
            <a:ln cap="flat" cmpd="sng" w="107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7"/>
            <p:cNvSpPr txBox="1"/>
            <p:nvPr/>
          </p:nvSpPr>
          <p:spPr>
            <a:xfrm>
              <a:off x="3988873" y="1729026"/>
              <a:ext cx="177321" cy="1773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75" lIns="5075" spcFirstLastPara="1" rIns="5075" wrap="square" tIns="50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Calibri"/>
                <a:buNone/>
              </a:pPr>
              <a:r>
                <a:rPr lang="de-DE" sz="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7</a:t>
              </a:r>
              <a:endParaRPr/>
            </a:p>
          </p:txBody>
        </p:sp>
        <p:sp>
          <p:nvSpPr>
            <p:cNvPr id="443" name="Google Shape;443;p7"/>
            <p:cNvSpPr/>
            <p:nvPr/>
          </p:nvSpPr>
          <p:spPr>
            <a:xfrm>
              <a:off x="4735808" y="1598481"/>
              <a:ext cx="501542" cy="438411"/>
            </a:xfrm>
            <a:prstGeom prst="rightArrow">
              <a:avLst>
                <a:gd fmla="val 70000" name="adj1"/>
                <a:gd fmla="val 50000" name="adj2"/>
              </a:avLst>
            </a:prstGeom>
            <a:solidFill>
              <a:srgbClr val="CAD2E0">
                <a:alpha val="89803"/>
              </a:srgbClr>
            </a:solidFill>
            <a:ln cap="flat" cmpd="sng" w="10775">
              <a:solidFill>
                <a:srgbClr val="CAD2E0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7"/>
            <p:cNvSpPr/>
            <p:nvPr/>
          </p:nvSpPr>
          <p:spPr>
            <a:xfrm>
              <a:off x="4610423" y="1692301"/>
              <a:ext cx="250771" cy="250771"/>
            </a:xfrm>
            <a:prstGeom prst="ellipse">
              <a:avLst/>
            </a:prstGeom>
            <a:solidFill>
              <a:schemeClr val="accent1"/>
            </a:solidFill>
            <a:ln cap="flat" cmpd="sng" w="107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7"/>
            <p:cNvSpPr txBox="1"/>
            <p:nvPr/>
          </p:nvSpPr>
          <p:spPr>
            <a:xfrm>
              <a:off x="4647148" y="1729026"/>
              <a:ext cx="177321" cy="1773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75" lIns="5075" spcFirstLastPara="1" rIns="5075" wrap="square" tIns="50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Calibri"/>
                <a:buNone/>
              </a:pPr>
              <a:r>
                <a:rPr lang="de-DE" sz="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8</a:t>
              </a:r>
              <a:endParaRPr/>
            </a:p>
          </p:txBody>
        </p:sp>
        <p:sp>
          <p:nvSpPr>
            <p:cNvPr id="446" name="Google Shape;446;p7"/>
            <p:cNvSpPr/>
            <p:nvPr/>
          </p:nvSpPr>
          <p:spPr>
            <a:xfrm>
              <a:off x="5394083" y="1598481"/>
              <a:ext cx="501542" cy="438411"/>
            </a:xfrm>
            <a:prstGeom prst="rightArrow">
              <a:avLst>
                <a:gd fmla="val 70000" name="adj1"/>
                <a:gd fmla="val 50000" name="adj2"/>
              </a:avLst>
            </a:prstGeom>
            <a:solidFill>
              <a:srgbClr val="CAD2E0">
                <a:alpha val="89803"/>
              </a:srgbClr>
            </a:solidFill>
            <a:ln cap="flat" cmpd="sng" w="10775">
              <a:solidFill>
                <a:srgbClr val="CAD2E0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7"/>
            <p:cNvSpPr/>
            <p:nvPr/>
          </p:nvSpPr>
          <p:spPr>
            <a:xfrm>
              <a:off x="5268697" y="1692301"/>
              <a:ext cx="250771" cy="250771"/>
            </a:xfrm>
            <a:prstGeom prst="ellipse">
              <a:avLst/>
            </a:prstGeom>
            <a:solidFill>
              <a:schemeClr val="accent1"/>
            </a:solidFill>
            <a:ln cap="flat" cmpd="sng" w="107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7"/>
            <p:cNvSpPr txBox="1"/>
            <p:nvPr/>
          </p:nvSpPr>
          <p:spPr>
            <a:xfrm>
              <a:off x="5305422" y="1729026"/>
              <a:ext cx="177321" cy="1773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75" lIns="5075" spcFirstLastPara="1" rIns="5075" wrap="square" tIns="50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Calibri"/>
                <a:buNone/>
              </a:pPr>
              <a:r>
                <a:rPr lang="de-DE" sz="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9</a:t>
              </a:r>
              <a:endParaRPr/>
            </a:p>
          </p:txBody>
        </p:sp>
        <p:sp>
          <p:nvSpPr>
            <p:cNvPr id="449" name="Google Shape;449;p7"/>
            <p:cNvSpPr/>
            <p:nvPr/>
          </p:nvSpPr>
          <p:spPr>
            <a:xfrm>
              <a:off x="6052358" y="1598481"/>
              <a:ext cx="501542" cy="438411"/>
            </a:xfrm>
            <a:prstGeom prst="rightArrow">
              <a:avLst>
                <a:gd fmla="val 70000" name="adj1"/>
                <a:gd fmla="val 50000" name="adj2"/>
              </a:avLst>
            </a:prstGeom>
            <a:solidFill>
              <a:srgbClr val="CAD2E0">
                <a:alpha val="89803"/>
              </a:srgbClr>
            </a:solidFill>
            <a:ln cap="flat" cmpd="sng" w="10775">
              <a:solidFill>
                <a:srgbClr val="CAD2E0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7"/>
            <p:cNvSpPr/>
            <p:nvPr/>
          </p:nvSpPr>
          <p:spPr>
            <a:xfrm>
              <a:off x="5926972" y="1692301"/>
              <a:ext cx="250771" cy="250771"/>
            </a:xfrm>
            <a:prstGeom prst="ellipse">
              <a:avLst/>
            </a:prstGeom>
            <a:solidFill>
              <a:schemeClr val="accent1"/>
            </a:solidFill>
            <a:ln cap="flat" cmpd="sng" w="107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7"/>
            <p:cNvSpPr txBox="1"/>
            <p:nvPr/>
          </p:nvSpPr>
          <p:spPr>
            <a:xfrm>
              <a:off x="5963697" y="1729026"/>
              <a:ext cx="177321" cy="1773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75" lIns="5075" spcFirstLastPara="1" rIns="5075" wrap="square" tIns="50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Calibri"/>
                <a:buNone/>
              </a:pPr>
              <a:r>
                <a:rPr lang="de-DE" sz="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10</a:t>
              </a:r>
              <a:endParaRPr/>
            </a:p>
          </p:txBody>
        </p:sp>
        <p:sp>
          <p:nvSpPr>
            <p:cNvPr id="452" name="Google Shape;452;p7"/>
            <p:cNvSpPr/>
            <p:nvPr/>
          </p:nvSpPr>
          <p:spPr>
            <a:xfrm>
              <a:off x="6710633" y="1598481"/>
              <a:ext cx="501542" cy="438411"/>
            </a:xfrm>
            <a:prstGeom prst="rightArrow">
              <a:avLst>
                <a:gd fmla="val 70000" name="adj1"/>
                <a:gd fmla="val 50000" name="adj2"/>
              </a:avLst>
            </a:prstGeom>
            <a:solidFill>
              <a:srgbClr val="CAD2E0">
                <a:alpha val="89803"/>
              </a:srgbClr>
            </a:solidFill>
            <a:ln cap="flat" cmpd="sng" w="10775">
              <a:solidFill>
                <a:srgbClr val="CAD2E0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7"/>
            <p:cNvSpPr/>
            <p:nvPr/>
          </p:nvSpPr>
          <p:spPr>
            <a:xfrm>
              <a:off x="6585247" y="1692301"/>
              <a:ext cx="250771" cy="250771"/>
            </a:xfrm>
            <a:prstGeom prst="ellipse">
              <a:avLst/>
            </a:prstGeom>
            <a:solidFill>
              <a:schemeClr val="accent1"/>
            </a:solidFill>
            <a:ln cap="flat" cmpd="sng" w="107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7"/>
            <p:cNvSpPr txBox="1"/>
            <p:nvPr/>
          </p:nvSpPr>
          <p:spPr>
            <a:xfrm>
              <a:off x="6621972" y="1729026"/>
              <a:ext cx="177321" cy="1773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75" lIns="5075" spcFirstLastPara="1" rIns="5075" wrap="square" tIns="50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Calibri"/>
                <a:buNone/>
              </a:pPr>
              <a:r>
                <a:rPr lang="de-DE" sz="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11</a:t>
              </a:r>
              <a:endParaRPr/>
            </a:p>
          </p:txBody>
        </p:sp>
        <p:sp>
          <p:nvSpPr>
            <p:cNvPr id="455" name="Google Shape;455;p7"/>
            <p:cNvSpPr/>
            <p:nvPr/>
          </p:nvSpPr>
          <p:spPr>
            <a:xfrm>
              <a:off x="7368908" y="1598481"/>
              <a:ext cx="501542" cy="438411"/>
            </a:xfrm>
            <a:prstGeom prst="rightArrow">
              <a:avLst>
                <a:gd fmla="val 70000" name="adj1"/>
                <a:gd fmla="val 50000" name="adj2"/>
              </a:avLst>
            </a:prstGeom>
            <a:solidFill>
              <a:srgbClr val="CAD2E0">
                <a:alpha val="89803"/>
              </a:srgbClr>
            </a:solidFill>
            <a:ln cap="flat" cmpd="sng" w="10775">
              <a:solidFill>
                <a:srgbClr val="CAD2E0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7"/>
            <p:cNvSpPr/>
            <p:nvPr/>
          </p:nvSpPr>
          <p:spPr>
            <a:xfrm>
              <a:off x="7243522" y="1692301"/>
              <a:ext cx="250771" cy="250771"/>
            </a:xfrm>
            <a:prstGeom prst="ellipse">
              <a:avLst/>
            </a:prstGeom>
            <a:solidFill>
              <a:schemeClr val="accent1"/>
            </a:solidFill>
            <a:ln cap="flat" cmpd="sng" w="107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7"/>
            <p:cNvSpPr txBox="1"/>
            <p:nvPr/>
          </p:nvSpPr>
          <p:spPr>
            <a:xfrm>
              <a:off x="7280247" y="1729026"/>
              <a:ext cx="177321" cy="1773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75" lIns="5075" spcFirstLastPara="1" rIns="5075" wrap="square" tIns="50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Calibri"/>
                <a:buNone/>
              </a:pPr>
              <a:r>
                <a:rPr lang="de-DE" sz="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12</a:t>
              </a:r>
              <a:endParaRPr/>
            </a:p>
          </p:txBody>
        </p:sp>
        <p:sp>
          <p:nvSpPr>
            <p:cNvPr id="458" name="Google Shape;458;p7"/>
            <p:cNvSpPr/>
            <p:nvPr/>
          </p:nvSpPr>
          <p:spPr>
            <a:xfrm>
              <a:off x="8027182" y="1598481"/>
              <a:ext cx="501542" cy="438411"/>
            </a:xfrm>
            <a:prstGeom prst="rightArrow">
              <a:avLst>
                <a:gd fmla="val 70000" name="adj1"/>
                <a:gd fmla="val 50000" name="adj2"/>
              </a:avLst>
            </a:prstGeom>
            <a:solidFill>
              <a:srgbClr val="CAD2E0">
                <a:alpha val="89803"/>
              </a:srgbClr>
            </a:solidFill>
            <a:ln cap="flat" cmpd="sng" w="10775">
              <a:solidFill>
                <a:srgbClr val="CAD2E0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7"/>
            <p:cNvSpPr/>
            <p:nvPr/>
          </p:nvSpPr>
          <p:spPr>
            <a:xfrm>
              <a:off x="7901797" y="1692301"/>
              <a:ext cx="250771" cy="250771"/>
            </a:xfrm>
            <a:prstGeom prst="ellipse">
              <a:avLst/>
            </a:prstGeom>
            <a:solidFill>
              <a:schemeClr val="accent1"/>
            </a:solidFill>
            <a:ln cap="flat" cmpd="sng" w="107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7"/>
            <p:cNvSpPr txBox="1"/>
            <p:nvPr/>
          </p:nvSpPr>
          <p:spPr>
            <a:xfrm>
              <a:off x="7938522" y="1729026"/>
              <a:ext cx="177321" cy="1773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75" lIns="5075" spcFirstLastPara="1" rIns="5075" wrap="square" tIns="50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Calibri"/>
                <a:buNone/>
              </a:pPr>
              <a:r>
                <a:rPr lang="de-DE" sz="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13</a:t>
              </a:r>
              <a:endParaRPr/>
            </a:p>
          </p:txBody>
        </p:sp>
      </p:grpSp>
      <p:sp>
        <p:nvSpPr>
          <p:cNvPr id="461" name="Google Shape;461;p7"/>
          <p:cNvSpPr txBox="1"/>
          <p:nvPr>
            <p:ph type="title"/>
          </p:nvPr>
        </p:nvSpPr>
        <p:spPr>
          <a:xfrm>
            <a:off x="2172544" y="350019"/>
            <a:ext cx="1139616" cy="38940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</a:pPr>
            <a:r>
              <a:rPr lang="de-DE" sz="2000"/>
              <a:t>Beispiel 4</a:t>
            </a:r>
            <a:endParaRPr/>
          </a:p>
        </p:txBody>
      </p:sp>
      <p:sp>
        <p:nvSpPr>
          <p:cNvPr id="462" name="Google Shape;462;p7"/>
          <p:cNvSpPr/>
          <p:nvPr/>
        </p:nvSpPr>
        <p:spPr>
          <a:xfrm>
            <a:off x="349807" y="4481641"/>
            <a:ext cx="3891174" cy="133674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677" y="162"/>
                </a:moveTo>
                <a:lnTo>
                  <a:pt x="52244" y="443"/>
                </a:lnTo>
              </a:path>
            </a:pathLst>
          </a:custGeom>
          <a:solidFill>
            <a:schemeClr val="lt1"/>
          </a:solidFill>
          <a:ln cap="flat" cmpd="sng" w="107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THEORIETEIL DES SEMINARS</a:t>
            </a:r>
            <a:endParaRPr/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Wir setzten uns im Seminar mit Texten zum Seminarthema auseinander.</a:t>
            </a:r>
            <a:endParaRPr/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Parallel läuft die Planung der Exkursionen. Diese werden zu unterschiedlichen Räumen/Orten von Kleingruppen von Studierenden geplant.</a:t>
            </a:r>
            <a:endParaRPr/>
          </a:p>
        </p:txBody>
      </p:sp>
      <p:sp>
        <p:nvSpPr>
          <p:cNvPr id="463" name="Google Shape;463;p7"/>
          <p:cNvSpPr/>
          <p:nvPr/>
        </p:nvSpPr>
        <p:spPr>
          <a:xfrm>
            <a:off x="3114540" y="1717870"/>
            <a:ext cx="4338084" cy="1719786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9166" y="119707"/>
                </a:moveTo>
                <a:lnTo>
                  <a:pt x="118218" y="120310"/>
                </a:lnTo>
              </a:path>
            </a:pathLst>
          </a:custGeom>
          <a:solidFill>
            <a:schemeClr val="lt1"/>
          </a:solidFill>
          <a:ln cap="flat" cmpd="sng" w="107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EXKURSIONSPHASE </a:t>
            </a:r>
            <a:endParaRPr/>
          </a:p>
          <a:p>
            <a:pPr indent="-3048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Vor der Exkursion gibt es mit den Gruppen individuelle Zoom-Gespräche. Dafür laden die Gruppen einen Exkursionsplan auf Moodle hoch. Dieser wird besprochen. 2. Während der Exkursion findet implizites Feedback durch die Gruppe statt. </a:t>
            </a:r>
            <a:endParaRPr/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In einer Nachbesprechung über Zoom werden die Exkursionen ausgewertet und die Ergebnisse reflektiert und die Artikel für die „Ur“ geplant. </a:t>
            </a:r>
            <a:endParaRPr/>
          </a:p>
        </p:txBody>
      </p:sp>
      <p:sp>
        <p:nvSpPr>
          <p:cNvPr id="464" name="Google Shape;464;p7"/>
          <p:cNvSpPr/>
          <p:nvPr/>
        </p:nvSpPr>
        <p:spPr>
          <a:xfrm>
            <a:off x="4928117" y="4592409"/>
            <a:ext cx="4058581" cy="137224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100024" y="133"/>
                </a:moveTo>
                <a:lnTo>
                  <a:pt x="57792" y="181"/>
                </a:lnTo>
              </a:path>
            </a:pathLst>
          </a:custGeom>
          <a:solidFill>
            <a:schemeClr val="lt1"/>
          </a:solidFill>
          <a:ln cap="flat" cmpd="sng" w="107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REFLEXIONSPHASE</a:t>
            </a:r>
            <a:endParaRPr/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Die Ergebnisse des Seminars werden zusammengetragen.</a:t>
            </a:r>
            <a:endParaRPr/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Die Artikel für „Ur“ als dritte Teilleistung werden geschrieben.</a:t>
            </a:r>
            <a:endParaRPr/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„Ur“ hat einen Reviewprozess. Wer einen Artikel einreicht, verpflichtet sich am Reviewprozess teilzunehmen.</a:t>
            </a:r>
            <a:endParaRPr/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 gibt es weitere Feedbackschleifen. </a:t>
            </a:r>
            <a:endParaRPr/>
          </a:p>
        </p:txBody>
      </p:sp>
      <p:sp>
        <p:nvSpPr>
          <p:cNvPr id="465" name="Google Shape;465;p7"/>
          <p:cNvSpPr/>
          <p:nvPr/>
        </p:nvSpPr>
        <p:spPr>
          <a:xfrm>
            <a:off x="8147926" y="4221910"/>
            <a:ext cx="1031278" cy="512613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9C9C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66" name="Google Shape;466;p7"/>
          <p:cNvGraphicFramePr/>
          <p:nvPr/>
        </p:nvGraphicFramePr>
        <p:xfrm>
          <a:off x="3312160" y="418841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{79710917-6783-40E3-BD64-A6E69853E25E}</a:tableStyleId>
              </a:tblPr>
              <a:tblGrid>
                <a:gridCol w="3139450"/>
                <a:gridCol w="2342600"/>
              </a:tblGrid>
              <a:tr h="200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100" u="none" cap="none" strike="noStrike"/>
                        <a:t>Feedbackstrategie von</a:t>
                      </a:r>
                      <a:endParaRPr sz="11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de-DE" sz="1100" u="none" cap="none" strike="noStrike"/>
                        <a:t>Textprodukte/Endprodukt: </a:t>
                      </a:r>
                      <a:r>
                        <a:rPr lang="de-DE" sz="1100" u="none" cap="none" strike="noStrike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Artikel in der Uni Zeitschrift „Ur“</a:t>
                      </a:r>
                      <a:endParaRPr sz="1100" u="none" cap="none" strike="noStrike">
                        <a:solidFill>
                          <a:srgbClr val="0070C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  <a:tr h="139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100" u="none" cap="none" strike="noStrike"/>
                        <a:t>Für diesen Kontext/LV-Typ: </a:t>
                      </a:r>
                      <a:r>
                        <a:rPr lang="de-DE" sz="1100" u="none" cap="none" strike="noStrike">
                          <a:solidFill>
                            <a:srgbClr val="0070C0"/>
                          </a:solidFill>
                        </a:rPr>
                        <a:t>WM 13 - Masterstudium</a:t>
                      </a:r>
                      <a:endParaRPr sz="11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100" u="none" cap="none" strike="noStrike"/>
                        <a:t>Anmerkung: 14-tägiges Seminar, Theorieteil und Exkursion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</a:tbl>
          </a:graphicData>
        </a:graphic>
      </p:graphicFrame>
      <p:sp>
        <p:nvSpPr>
          <p:cNvPr id="467" name="Google Shape;467;p7"/>
          <p:cNvSpPr txBox="1"/>
          <p:nvPr/>
        </p:nvSpPr>
        <p:spPr>
          <a:xfrm>
            <a:off x="306388" y="6288775"/>
            <a:ext cx="7007225" cy="2832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Nach Hartung 2017: 214 | adaptiert von Clara Dreo, Center for</a:t>
            </a:r>
            <a:r>
              <a:rPr lang="de-DE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Teaching and Learning, für das Projekt Fe-In, 2023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8" name="Google Shape;468;p7"/>
          <p:cNvSpPr/>
          <p:nvPr/>
        </p:nvSpPr>
        <p:spPr>
          <a:xfrm rot="5400000">
            <a:off x="4982816" y="1646929"/>
            <a:ext cx="327032" cy="3891174"/>
          </a:xfrm>
          <a:prstGeom prst="leftBrace">
            <a:avLst>
              <a:gd fmla="val 0" name="adj1"/>
              <a:gd fmla="val 50000" name="adj2"/>
            </a:avLst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9" name="Google Shape;469;p7"/>
          <p:cNvSpPr/>
          <p:nvPr/>
        </p:nvSpPr>
        <p:spPr>
          <a:xfrm rot="-5400000">
            <a:off x="1694681" y="3058357"/>
            <a:ext cx="239430" cy="2600287"/>
          </a:xfrm>
          <a:prstGeom prst="leftBrace">
            <a:avLst>
              <a:gd fmla="val 0" name="adj1"/>
              <a:gd fmla="val 50000" name="adj2"/>
            </a:avLst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0" name="Google Shape;470;p7"/>
          <p:cNvSpPr/>
          <p:nvPr/>
        </p:nvSpPr>
        <p:spPr>
          <a:xfrm rot="-5400000">
            <a:off x="7752188" y="3712919"/>
            <a:ext cx="210056" cy="1530594"/>
          </a:xfrm>
          <a:prstGeom prst="leftBrace">
            <a:avLst>
              <a:gd fmla="val 0" name="adj1"/>
              <a:gd fmla="val 50000" name="adj2"/>
            </a:avLst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8"/>
          <p:cNvSpPr txBox="1"/>
          <p:nvPr>
            <p:ph idx="2" type="body"/>
          </p:nvPr>
        </p:nvSpPr>
        <p:spPr>
          <a:xfrm>
            <a:off x="305990" y="2097088"/>
            <a:ext cx="8532019" cy="36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925" lvl="0" marL="174625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</p:txBody>
      </p:sp>
      <p:sp>
        <p:nvSpPr>
          <p:cNvPr id="476" name="Google Shape;476;p8"/>
          <p:cNvSpPr txBox="1"/>
          <p:nvPr>
            <p:ph type="title"/>
          </p:nvPr>
        </p:nvSpPr>
        <p:spPr>
          <a:xfrm>
            <a:off x="306188" y="581081"/>
            <a:ext cx="8531622" cy="78090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</a:pPr>
            <a:r>
              <a:rPr lang="de-DE"/>
              <a:t>Exemplarische Feedbackstratgie für ein online Seminar</a:t>
            </a:r>
            <a:endParaRPr/>
          </a:p>
        </p:txBody>
      </p:sp>
      <p:pic>
        <p:nvPicPr>
          <p:cNvPr id="477" name="Google Shape;477;p8"/>
          <p:cNvPicPr preferRelativeResize="0"/>
          <p:nvPr/>
        </p:nvPicPr>
        <p:blipFill rotWithShape="1">
          <a:blip r:embed="rId3">
            <a:alphaModFix/>
          </a:blip>
          <a:srcRect b="0" l="18676" r="17326" t="0"/>
          <a:stretch/>
        </p:blipFill>
        <p:spPr>
          <a:xfrm rot="5400000">
            <a:off x="2396215" y="-435366"/>
            <a:ext cx="4089918" cy="8079437"/>
          </a:xfrm>
          <a:prstGeom prst="rect">
            <a:avLst/>
          </a:prstGeom>
          <a:noFill/>
          <a:ln>
            <a:noFill/>
          </a:ln>
        </p:spPr>
      </p:pic>
      <p:sp>
        <p:nvSpPr>
          <p:cNvPr id="478" name="Google Shape;478;p8"/>
          <p:cNvSpPr txBox="1"/>
          <p:nvPr/>
        </p:nvSpPr>
        <p:spPr>
          <a:xfrm>
            <a:off x="305990" y="5987573"/>
            <a:ext cx="7007225" cy="2832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Hartung 2017: 214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9"/>
          <p:cNvSpPr txBox="1"/>
          <p:nvPr>
            <p:ph idx="2" type="body"/>
          </p:nvPr>
        </p:nvSpPr>
        <p:spPr>
          <a:xfrm>
            <a:off x="305991" y="2097088"/>
            <a:ext cx="8532018" cy="36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4572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lang="de-DE" sz="1700"/>
              <a:t>Dreo, K.(2017): Feedback in den Phasen des Schreibprozesses. Infopool besser lehren. Center for Teaching and Learning, Universität Wien, November 2017. [https://infopool.univie.ac.at/startseite/feedback/feedback-in-den-phasen-des-schreibprozesses/]</a:t>
            </a:r>
            <a:endParaRPr/>
          </a:p>
          <a:p>
            <a:pPr indent="-457200" lvl="0" marL="457200" rtl="0" algn="l">
              <a:lnSpc>
                <a:spcPct val="95000"/>
              </a:lnSpc>
              <a:spcBef>
                <a:spcPts val="750"/>
              </a:spcBef>
              <a:spcAft>
                <a:spcPts val="0"/>
              </a:spcAft>
              <a:buSzPts val="1700"/>
              <a:buNone/>
            </a:pPr>
            <a:r>
              <a:rPr lang="de-DE" sz="1700"/>
              <a:t>Hartung, S. (2017). Lernförderliches Feedback in der Online-Lehre gestalten. In: Griesehop, H., Bauer, E. (eds) Lehren und Lernen online. Springer VS, Wiesbaden, 199-217, </a:t>
            </a:r>
            <a:r>
              <a:rPr lang="de-DE" sz="1700" u="sng">
                <a:solidFill>
                  <a:schemeClr val="hlink"/>
                </a:solidFill>
                <a:hlinkClick r:id="rId3"/>
              </a:rPr>
              <a:t>https://doi-org.uaccess.univie.ac.at/10.1007/978-3-658-15797-5_10</a:t>
            </a:r>
            <a:r>
              <a:rPr lang="de-DE" sz="1700"/>
              <a:t>.</a:t>
            </a:r>
            <a:endParaRPr/>
          </a:p>
          <a:p>
            <a:pPr indent="-457200" lvl="0" marL="457200" rtl="0" algn="l">
              <a:lnSpc>
                <a:spcPct val="95000"/>
              </a:lnSpc>
              <a:spcBef>
                <a:spcPts val="750"/>
              </a:spcBef>
              <a:spcAft>
                <a:spcPts val="0"/>
              </a:spcAft>
              <a:buSzPts val="1700"/>
              <a:buNone/>
            </a:pPr>
            <a:r>
              <a:rPr lang="de-DE" sz="1700"/>
              <a:t>Russell, M., Bygate, D., &amp; Barefoot, H. (2013): Making learning-oriented assessment the experience of all our students. Supporting institutional change. In S. Merry, M. Price, D. Carless, &amp; M. Taras (Hrsg.), Reconceptualising feedback in higher education. Developing dialogue with students, London: Routledge, 172–189. </a:t>
            </a:r>
            <a:endParaRPr/>
          </a:p>
          <a:p>
            <a:pPr indent="-457200" lvl="0" marL="457200" rtl="0" algn="l">
              <a:lnSpc>
                <a:spcPct val="95000"/>
              </a:lnSpc>
              <a:spcBef>
                <a:spcPts val="75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</p:txBody>
      </p:sp>
      <p:sp>
        <p:nvSpPr>
          <p:cNvPr id="484" name="Google Shape;484;p9"/>
          <p:cNvSpPr txBox="1"/>
          <p:nvPr>
            <p:ph type="title"/>
          </p:nvPr>
        </p:nvSpPr>
        <p:spPr>
          <a:xfrm>
            <a:off x="305991" y="1119187"/>
            <a:ext cx="8531622" cy="78090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</a:pPr>
            <a:r>
              <a:rPr lang="de-DE"/>
              <a:t>Literatur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Uni_Wien_Lehre_Forschung_Calibri">
  <a:themeElements>
    <a:clrScheme name="Universität Wien">
      <a:dk1>
        <a:srgbClr val="000000"/>
      </a:dk1>
      <a:lt1>
        <a:srgbClr val="FFFFFF"/>
      </a:lt1>
      <a:dk2>
        <a:srgbClr val="666666"/>
      </a:dk2>
      <a:lt2>
        <a:srgbClr val="E0E0E0"/>
      </a:lt2>
      <a:accent1>
        <a:srgbClr val="0063A6"/>
      </a:accent1>
      <a:accent2>
        <a:srgbClr val="A71C49"/>
      </a:accent2>
      <a:accent3>
        <a:srgbClr val="DD4814"/>
      </a:accent3>
      <a:accent4>
        <a:srgbClr val="F6A800"/>
      </a:accent4>
      <a:accent5>
        <a:srgbClr val="94C154"/>
      </a:accent5>
      <a:accent6>
        <a:srgbClr val="11897A"/>
      </a:accent6>
      <a:hlink>
        <a:srgbClr val="0063A6"/>
      </a:hlink>
      <a:folHlink>
        <a:srgbClr val="0063A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2017-07-26T14:46:51Z</dcterms:created>
  <dc:creator>Klara D</dc:creator>
</cp:coreProperties>
</file>